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66" r:id="rId5"/>
    <p:sldId id="269" r:id="rId6"/>
    <p:sldId id="270" r:id="rId7"/>
    <p:sldId id="271" r:id="rId8"/>
    <p:sldId id="276" r:id="rId9"/>
    <p:sldId id="279" r:id="rId10"/>
    <p:sldId id="277" r:id="rId11"/>
    <p:sldId id="278" r:id="rId12"/>
    <p:sldId id="286" r:id="rId13"/>
    <p:sldId id="287" r:id="rId14"/>
    <p:sldId id="281" r:id="rId15"/>
    <p:sldId id="282" r:id="rId16"/>
    <p:sldId id="283" r:id="rId17"/>
    <p:sldId id="284" r:id="rId18"/>
    <p:sldId id="285" r:id="rId19"/>
    <p:sldId id="267" r:id="rId20"/>
    <p:sldId id="289" r:id="rId21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126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26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2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74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1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29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83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542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96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9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25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4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CB36-62F6-4958-ACDF-73E80E0AD127}" type="datetimeFigureOut">
              <a:rPr lang="hu-HU" smtClean="0"/>
              <a:t>2017.02.02.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8D18-DDBA-4B06-9E79-495FF8789F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2" y="2488"/>
            <a:ext cx="9144000" cy="5145025"/>
          </a:xfrm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979712" y="1771724"/>
            <a:ext cx="6840760" cy="89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Mechanical Stabilization of </a:t>
            </a:r>
          </a:p>
          <a:p>
            <a:r>
              <a:rPr lang="en-US" sz="4000" b="1" dirty="0" smtClean="0"/>
              <a:t>Rigid PVC Compositions</a:t>
            </a:r>
            <a:endParaRPr lang="hu-HU" sz="4000" b="1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979712" y="2887848"/>
            <a:ext cx="6840760" cy="54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40" y="2575001"/>
            <a:ext cx="3744416" cy="9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Recent Rheogistics </a:t>
            </a:r>
            <a:r>
              <a:rPr lang="en-US" u="sng" dirty="0" smtClean="0"/>
              <a:t>Study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What </a:t>
            </a:r>
            <a:r>
              <a:rPr lang="en-US" dirty="0"/>
              <a:t>happens when heat stabilizer is reduced and eliminated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Could rigid PVC be processed without a conventional heat stabilizer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Are lubricants </a:t>
            </a:r>
            <a:r>
              <a:rPr lang="en-US" dirty="0"/>
              <a:t>m</a:t>
            </a:r>
            <a:r>
              <a:rPr lang="en-US" dirty="0" smtClean="0"/>
              <a:t>echanical stabilizers?</a:t>
            </a:r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7853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0493" y="22064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Mechanical Stabilization of Rigid PVC</a:t>
            </a:r>
            <a:endParaRPr lang="hu-H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0493" y="1419622"/>
            <a:ext cx="7772399" cy="280947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Pipe </a:t>
            </a:r>
            <a:r>
              <a:rPr lang="en-US" sz="1600" dirty="0">
                <a:solidFill>
                  <a:schemeClr val="tx1"/>
                </a:solidFill>
              </a:rPr>
              <a:t>Grade PVC Resin	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	 100.0 </a:t>
            </a:r>
            <a:r>
              <a:rPr lang="en-US" sz="1600" dirty="0" smtClean="0">
                <a:solidFill>
                  <a:schemeClr val="tx1"/>
                </a:solidFill>
              </a:rPr>
              <a:t>parts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RX-165 </a:t>
            </a:r>
            <a:r>
              <a:rPr lang="en-US" sz="1600" dirty="0">
                <a:solidFill>
                  <a:schemeClr val="tx1"/>
                </a:solidFill>
              </a:rPr>
              <a:t>Paraffin Lubricant		 </a:t>
            </a:r>
            <a:r>
              <a:rPr lang="en-US" sz="1600" dirty="0" smtClean="0">
                <a:solidFill>
                  <a:schemeClr val="tx1"/>
                </a:solidFill>
              </a:rPr>
              <a:t>                            </a:t>
            </a:r>
            <a:r>
              <a:rPr lang="en-US" sz="1600" dirty="0">
                <a:solidFill>
                  <a:schemeClr val="tx1"/>
                </a:solidFill>
              </a:rPr>
              <a:t>1.30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RX-215 </a:t>
            </a:r>
            <a:r>
              <a:rPr lang="en-US" sz="1600" dirty="0">
                <a:solidFill>
                  <a:schemeClr val="tx1"/>
                </a:solidFill>
              </a:rPr>
              <a:t>Oxidized Polyethylene		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0.15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Calcium </a:t>
            </a:r>
            <a:r>
              <a:rPr lang="en-US" sz="1600" dirty="0">
                <a:solidFill>
                  <a:schemeClr val="tx1"/>
                </a:solidFill>
              </a:rPr>
              <a:t>Stearate			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0.65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Calcium </a:t>
            </a:r>
            <a:r>
              <a:rPr lang="en-US" sz="1600" dirty="0">
                <a:solidFill>
                  <a:schemeClr val="tx1"/>
                </a:solidFill>
              </a:rPr>
              <a:t>Carbonate			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5.00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Titanium </a:t>
            </a:r>
            <a:r>
              <a:rPr lang="en-US" sz="1600" dirty="0">
                <a:solidFill>
                  <a:schemeClr val="tx1"/>
                </a:solidFill>
              </a:rPr>
              <a:t>Dioxide			</a:t>
            </a: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1.00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19</a:t>
            </a:r>
            <a:r>
              <a:rPr lang="en-US" sz="1600" dirty="0">
                <a:solidFill>
                  <a:schemeClr val="tx1"/>
                </a:solidFill>
              </a:rPr>
              <a:t>% Methyl Tin Stabilizer		0.50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r>
              <a:rPr lang="en-US" sz="1600" dirty="0">
                <a:solidFill>
                  <a:schemeClr val="tx1"/>
                </a:solidFill>
              </a:rPr>
              <a:t>, 0.25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r>
              <a:rPr lang="en-US" sz="1600" dirty="0">
                <a:solidFill>
                  <a:schemeClr val="tx1"/>
                </a:solidFill>
              </a:rPr>
              <a:t>, 0.125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					</a:t>
            </a:r>
            <a:r>
              <a:rPr lang="en-US" sz="1600" dirty="0" smtClean="0">
                <a:solidFill>
                  <a:schemeClr val="tx1"/>
                </a:solidFill>
              </a:rPr>
              <a:t>          0.0625 </a:t>
            </a:r>
            <a:r>
              <a:rPr lang="en-US" sz="1600" dirty="0" err="1">
                <a:solidFill>
                  <a:schemeClr val="tx1"/>
                </a:solidFill>
              </a:rPr>
              <a:t>phr</a:t>
            </a:r>
            <a:r>
              <a:rPr lang="en-US" sz="1600" dirty="0">
                <a:solidFill>
                  <a:schemeClr val="tx1"/>
                </a:solidFill>
              </a:rPr>
              <a:t> and zero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Processed on a </a:t>
            </a:r>
            <a:r>
              <a:rPr lang="en-US" sz="1600" dirty="0" err="1">
                <a:solidFill>
                  <a:schemeClr val="tx1"/>
                </a:solidFill>
              </a:rPr>
              <a:t>Brabender</a:t>
            </a:r>
            <a:r>
              <a:rPr lang="en-US" sz="1600" dirty="0">
                <a:solidFill>
                  <a:schemeClr val="tx1"/>
                </a:solidFill>
              </a:rPr>
              <a:t> Torque Rheometer for one hour (65 gram charge,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chemeClr val="tx1"/>
                </a:solidFill>
              </a:rPr>
              <a:t>60 rpm, 175° set point, no cooling)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0546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Rigid PVC – Higher Stabilizer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853" y="771551"/>
            <a:ext cx="497749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853" y="2859782"/>
            <a:ext cx="4977491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697" y="149250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0.50 </a:t>
            </a:r>
            <a:r>
              <a:rPr lang="en-US" dirty="0" err="1"/>
              <a:t>phr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7701" y="3614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0.25 </a:t>
            </a:r>
            <a:r>
              <a:rPr lang="en-US" dirty="0" err="1" smtClean="0"/>
              <a:t>phr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0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2613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Rigid PVC – Lower Stabilizer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255" y="843558"/>
            <a:ext cx="4977489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55" y="2855238"/>
            <a:ext cx="4977489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803" y="156363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0.125 </a:t>
            </a:r>
            <a:r>
              <a:rPr lang="en-US" dirty="0" err="1" smtClean="0"/>
              <a:t>phr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57986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0.0625 </a:t>
            </a:r>
            <a:r>
              <a:rPr lang="en-US" dirty="0" err="1" smtClean="0"/>
              <a:t>phr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51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0493" y="220646"/>
            <a:ext cx="7772400" cy="1102519"/>
          </a:xfrm>
        </p:spPr>
        <p:txBody>
          <a:bodyPr>
            <a:normAutofit/>
          </a:bodyPr>
          <a:lstStyle/>
          <a:p>
            <a:r>
              <a:rPr lang="en-US" u="sng" dirty="0"/>
              <a:t>Rigid PVC – Lubricants Only</a:t>
            </a:r>
            <a:endParaRPr lang="hu-H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0493" y="1419622"/>
            <a:ext cx="7772399" cy="2809478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08" y="1511049"/>
            <a:ext cx="4977489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4979" y="22837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9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Reducing Tin Stabilizer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536" y="1200151"/>
            <a:ext cx="7747264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Shifts </a:t>
            </a:r>
            <a:r>
              <a:rPr lang="en-US" dirty="0" smtClean="0"/>
              <a:t>rheology</a:t>
            </a:r>
          </a:p>
          <a:p>
            <a:r>
              <a:rPr lang="en-US" dirty="0" smtClean="0"/>
              <a:t>Fusion </a:t>
            </a:r>
            <a:r>
              <a:rPr lang="en-US" dirty="0"/>
              <a:t>time and torques remain remarkably similar</a:t>
            </a:r>
          </a:p>
          <a:p>
            <a:r>
              <a:rPr lang="en-US" dirty="0"/>
              <a:t>Post fusion torque decrease occurs quicker</a:t>
            </a:r>
          </a:p>
          <a:p>
            <a:r>
              <a:rPr lang="en-US" dirty="0"/>
              <a:t>Longer term melt torque and temperature remain remarkably stable</a:t>
            </a:r>
          </a:p>
          <a:p>
            <a:r>
              <a:rPr lang="en-US" dirty="0"/>
              <a:t>Melt exhibits more “chatter”</a:t>
            </a:r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2410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95486"/>
            <a:ext cx="8229600" cy="1357659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Mechanical Stabilization of Rigid PVC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u="sng" dirty="0"/>
              <a:t>Color Development</a:t>
            </a:r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95686"/>
            <a:ext cx="8157592" cy="19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3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9536" y="205979"/>
            <a:ext cx="7747264" cy="857250"/>
          </a:xfrm>
        </p:spPr>
        <p:txBody>
          <a:bodyPr>
            <a:noAutofit/>
          </a:bodyPr>
          <a:lstStyle/>
          <a:p>
            <a:r>
              <a:rPr lang="en-US" sz="3600" dirty="0"/>
              <a:t>Mechanical Stabilization of Rigid PVC</a:t>
            </a: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3600" u="sng" dirty="0"/>
              <a:t>Color Development</a:t>
            </a:r>
            <a:endParaRPr lang="hu-HU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536" y="1200151"/>
            <a:ext cx="7747264" cy="3394472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As </a:t>
            </a:r>
            <a:r>
              <a:rPr lang="en-US" dirty="0"/>
              <a:t>the level of tin stabilizer is reduced, color develops more quickly.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When </a:t>
            </a:r>
            <a:r>
              <a:rPr lang="en-US" dirty="0"/>
              <a:t>tin stabilizer is not present, early pinking becomes an issue.</a:t>
            </a:r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598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9536" y="205979"/>
            <a:ext cx="7880936" cy="857250"/>
          </a:xfrm>
        </p:spPr>
        <p:txBody>
          <a:bodyPr>
            <a:normAutofit/>
          </a:bodyPr>
          <a:lstStyle/>
          <a:p>
            <a:r>
              <a:rPr lang="en-US" u="sng" dirty="0"/>
              <a:t>Conclusions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536" y="1200151"/>
            <a:ext cx="8024952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addition to their role in managing rheology, lubricants serve as mechanical stabilizers.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Rigid PVC free of conventional heat stabilizers may be processed under certain conditions.</a:t>
            </a:r>
          </a:p>
          <a:p>
            <a:endParaRPr lang="en-US" dirty="0"/>
          </a:p>
          <a:p>
            <a:r>
              <a:rPr lang="en-US" dirty="0"/>
              <a:t>Simple alkanes (paraffin waxes) are very versatile and effective primary lubricants for rigid PVC.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8105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05979"/>
            <a:ext cx="7427168" cy="857250"/>
          </a:xfrm>
        </p:spPr>
        <p:txBody>
          <a:bodyPr>
            <a:normAutofit/>
          </a:bodyPr>
          <a:lstStyle/>
          <a:p>
            <a:r>
              <a:rPr lang="en-US" u="sng" dirty="0"/>
              <a:t>Conclusions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200151"/>
            <a:ext cx="7920880" cy="339447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paraffin wax, calcium stearate, and oxidized polyethylene wax long used in the USA is an excellent  starting point for alternate stabilization systems.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32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91556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Mechanical Stabilization of Rigid PVC Compositions</a:t>
            </a:r>
            <a:endParaRPr lang="hu-H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63688" y="2356281"/>
            <a:ext cx="6400800" cy="1873374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Thomas C. Pedersen &amp; Robert R. Kwapisz, Jr.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Rheogistics LLC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Picayune, MS  USA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88" y="3337973"/>
            <a:ext cx="4172928" cy="11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05979"/>
            <a:ext cx="7427168" cy="857250"/>
          </a:xfrm>
        </p:spPr>
        <p:txBody>
          <a:bodyPr>
            <a:normAutofit/>
          </a:bodyPr>
          <a:lstStyle/>
          <a:p>
            <a:r>
              <a:rPr lang="en-US" u="sng" dirty="0" smtClean="0"/>
              <a:t>Thank You!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200151"/>
            <a:ext cx="7920880" cy="3394472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4010"/>
            <a:ext cx="6753944" cy="17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80493" y="220646"/>
            <a:ext cx="7772400" cy="1102519"/>
          </a:xfrm>
        </p:spPr>
        <p:txBody>
          <a:bodyPr>
            <a:normAutofit/>
          </a:bodyPr>
          <a:lstStyle/>
          <a:p>
            <a:r>
              <a:rPr lang="en-US" u="sng" dirty="0" smtClean="0"/>
              <a:t>PPI TR-2 PVC </a:t>
            </a:r>
            <a:r>
              <a:rPr lang="en-US" u="sng" dirty="0"/>
              <a:t>Pipe Formulation</a:t>
            </a:r>
            <a:endParaRPr lang="hu-H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0493" y="1419622"/>
            <a:ext cx="7772399" cy="28094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u="sng" dirty="0" smtClean="0">
                <a:solidFill>
                  <a:schemeClr val="tx1"/>
                </a:solidFill>
              </a:rPr>
              <a:t>Ingredient</a:t>
            </a:r>
            <a:r>
              <a:rPr lang="en-US" sz="2400" dirty="0" smtClean="0">
                <a:solidFill>
                  <a:schemeClr val="tx1"/>
                </a:solidFill>
              </a:rPr>
              <a:t>				</a:t>
            </a:r>
            <a:r>
              <a:rPr lang="en-US" sz="2400" u="sng" dirty="0" smtClean="0">
                <a:solidFill>
                  <a:schemeClr val="tx1"/>
                </a:solidFill>
              </a:rPr>
              <a:t>Usage Leve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PVC Resin				100.0 parts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Tin Stabilizer			0.30 – 1.00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Paraffin Wax			0.60 – 1.50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Polyethylene Wax			0.00 – 0.30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Calcium Stearate			0.40 – 1.50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Calcium Carbonate			0.00 – 5.00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Titanium Dioxide			0.50 – 3.00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Process Aid			0.00 – 2.00 </a:t>
            </a:r>
            <a:r>
              <a:rPr lang="en-US" sz="2400" dirty="0" err="1" smtClean="0">
                <a:solidFill>
                  <a:schemeClr val="tx1"/>
                </a:solidFill>
              </a:rPr>
              <a:t>phr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49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Rigid PVC Lubricants </a:t>
            </a:r>
            <a:endParaRPr lang="hu-HU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1187624" y="1200151"/>
            <a:ext cx="7499176" cy="33944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Define </a:t>
            </a:r>
            <a:r>
              <a:rPr lang="en-US" sz="2400" dirty="0"/>
              <a:t>rheology and control fusion.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Allow the compound to be adjusted to the process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The keys to better rigid PVC products and </a:t>
            </a:r>
            <a:r>
              <a:rPr lang="en-US" sz="2400" dirty="0" smtClean="0"/>
              <a:t>processing</a:t>
            </a:r>
          </a:p>
          <a:p>
            <a:endParaRPr lang="en-US" sz="2400" dirty="0" smtClean="0"/>
          </a:p>
          <a:p>
            <a:r>
              <a:rPr lang="en-US" sz="2400" dirty="0"/>
              <a:t>Prevent rigid PVC from degrading when heated and sheared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327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9536" y="205979"/>
            <a:ext cx="7747264" cy="857250"/>
          </a:xfrm>
        </p:spPr>
        <p:txBody>
          <a:bodyPr>
            <a:normAutofit/>
          </a:bodyPr>
          <a:lstStyle/>
          <a:p>
            <a:r>
              <a:rPr lang="en-US" u="sng" dirty="0"/>
              <a:t>Rigid PVC Lubricants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203598"/>
            <a:ext cx="7499176" cy="33878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Paraffin waxes have been used for more than 40 years to lubricate rigid PVC.</a:t>
            </a:r>
          </a:p>
          <a:p>
            <a:r>
              <a:rPr lang="en-US" dirty="0"/>
              <a:t>Large volume rigid PVC applications using paraffin waxes as the primary lubricant include:</a:t>
            </a:r>
          </a:p>
          <a:p>
            <a:r>
              <a:rPr lang="en-US" sz="200" dirty="0"/>
              <a:t>	</a:t>
            </a:r>
          </a:p>
          <a:p>
            <a:pPr marL="2743200" lvl="8"/>
            <a:r>
              <a:rPr lang="en-US" dirty="0"/>
              <a:t>PVC Pipe</a:t>
            </a:r>
          </a:p>
          <a:p>
            <a:pPr marL="2743200" lvl="8"/>
            <a:r>
              <a:rPr lang="en-US" dirty="0"/>
              <a:t>Vinyl Siding</a:t>
            </a:r>
          </a:p>
          <a:p>
            <a:pPr marL="2743200" lvl="8"/>
            <a:r>
              <a:rPr lang="en-US" dirty="0"/>
              <a:t>Vinyl Windows</a:t>
            </a:r>
          </a:p>
          <a:p>
            <a:pPr marL="2743200" lvl="8"/>
            <a:r>
              <a:rPr lang="en-US" dirty="0"/>
              <a:t>PVC Fencing</a:t>
            </a:r>
          </a:p>
          <a:p>
            <a:pPr marL="2743200" lvl="8"/>
            <a:r>
              <a:rPr lang="en-US" dirty="0"/>
              <a:t>PVC Boards</a:t>
            </a:r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4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643192" cy="85725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Typical Rigid PVC Lubricant System</a:t>
            </a:r>
            <a:endParaRPr lang="hu-H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1200151"/>
            <a:ext cx="7128792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Paraffinic Hydrocarbon Wax</a:t>
            </a:r>
          </a:p>
          <a:p>
            <a:pPr lvl="2"/>
            <a:r>
              <a:rPr lang="en-US" dirty="0"/>
              <a:t>Refined from crude or synthetic based on ethylene or methane</a:t>
            </a:r>
          </a:p>
          <a:p>
            <a:pPr lvl="2"/>
            <a:r>
              <a:rPr lang="en-US" dirty="0"/>
              <a:t>Typical C</a:t>
            </a:r>
            <a:r>
              <a:rPr lang="en-US" baseline="-25000" dirty="0"/>
              <a:t>32</a:t>
            </a:r>
            <a:r>
              <a:rPr lang="en-US" dirty="0"/>
              <a:t>H</a:t>
            </a:r>
            <a:r>
              <a:rPr lang="en-US" baseline="-25000" dirty="0"/>
              <a:t>66</a:t>
            </a:r>
          </a:p>
          <a:p>
            <a:pPr lvl="2"/>
            <a:endParaRPr lang="en-US" dirty="0"/>
          </a:p>
          <a:p>
            <a:r>
              <a:rPr lang="en-US" dirty="0"/>
              <a:t>Calcium Stearate</a:t>
            </a:r>
          </a:p>
          <a:p>
            <a:pPr lvl="2"/>
            <a:r>
              <a:rPr lang="en-US" dirty="0"/>
              <a:t>Calcium salt of acid from natural fats and oils</a:t>
            </a:r>
          </a:p>
          <a:p>
            <a:pPr lvl="2"/>
            <a:r>
              <a:rPr lang="en-US" dirty="0"/>
              <a:t>Ca(C</a:t>
            </a:r>
            <a:r>
              <a:rPr lang="en-US" baseline="-25000" dirty="0"/>
              <a:t>18</a:t>
            </a:r>
            <a:r>
              <a:rPr lang="en-US" dirty="0"/>
              <a:t>H</a:t>
            </a:r>
            <a:r>
              <a:rPr lang="en-US" baseline="-25000" dirty="0"/>
              <a:t>35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/>
              <a:t>2</a:t>
            </a:r>
          </a:p>
          <a:p>
            <a:pPr lvl="2"/>
            <a:endParaRPr lang="en-US" dirty="0"/>
          </a:p>
          <a:p>
            <a:r>
              <a:rPr lang="en-US" dirty="0"/>
              <a:t>Oxidized PE Wax</a:t>
            </a:r>
          </a:p>
          <a:p>
            <a:pPr lvl="2"/>
            <a:r>
              <a:rPr lang="en-US" dirty="0"/>
              <a:t>Ethylene based</a:t>
            </a:r>
          </a:p>
          <a:p>
            <a:pPr lvl="2"/>
            <a:r>
              <a:rPr lang="en-US" dirty="0"/>
              <a:t>C</a:t>
            </a:r>
            <a:r>
              <a:rPr lang="en-US" baseline="-25000" dirty="0"/>
              <a:t>100+</a:t>
            </a:r>
            <a:r>
              <a:rPr lang="en-US" dirty="0"/>
              <a:t>H</a:t>
            </a:r>
            <a:r>
              <a:rPr lang="en-US" baseline="-25000" dirty="0"/>
              <a:t>200+</a:t>
            </a:r>
            <a:r>
              <a:rPr lang="en-US" dirty="0"/>
              <a:t>O</a:t>
            </a:r>
            <a:r>
              <a:rPr lang="en-US" baseline="-25000" dirty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243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Paraffin Waxes</a:t>
            </a:r>
            <a:endParaRPr lang="en-US" sz="36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9536" y="1200151"/>
            <a:ext cx="7664912" cy="338782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7200" u="sng" dirty="0"/>
              <a:t>Paraffin waxes are mixtures of branched and straight chain molecules</a:t>
            </a:r>
            <a:endParaRPr lang="en-US" sz="3800" dirty="0"/>
          </a:p>
          <a:p>
            <a:pPr marL="365760" lvl="1" indent="0">
              <a:buNone/>
            </a:pPr>
            <a:endParaRPr lang="en-US" sz="4900" dirty="0"/>
          </a:p>
          <a:p>
            <a:pPr marL="365760" lvl="1" indent="0">
              <a:buNone/>
            </a:pPr>
            <a:r>
              <a:rPr lang="en-US" sz="4900" b="1" dirty="0"/>
              <a:t> </a:t>
            </a:r>
            <a:r>
              <a:rPr lang="en-US" sz="4900" b="1" dirty="0" smtClean="0"/>
              <a:t>   </a:t>
            </a:r>
            <a:r>
              <a:rPr lang="en-US" sz="4900" b="1" u="sng" dirty="0" smtClean="0"/>
              <a:t>Normal </a:t>
            </a:r>
            <a:r>
              <a:rPr lang="en-US" sz="4900" b="1" u="sng" dirty="0"/>
              <a:t>Straight Chain Content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sz="4000" dirty="0" smtClean="0"/>
              <a:t>  CH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  <a:p>
            <a:pPr marL="365760" lvl="1" indent="0">
              <a:buNone/>
            </a:pPr>
            <a:endParaRPr lang="en-US" sz="1050" dirty="0"/>
          </a:p>
          <a:p>
            <a:pPr marL="365760" lvl="1" indent="0">
              <a:buNone/>
            </a:pPr>
            <a:endParaRPr lang="en-US" sz="1050" dirty="0"/>
          </a:p>
          <a:p>
            <a:pPr marL="365760" lvl="1" indent="0">
              <a:buNone/>
            </a:pPr>
            <a:endParaRPr lang="en-US" sz="4900" b="1" u="sng" dirty="0" smtClean="0"/>
          </a:p>
          <a:p>
            <a:pPr marL="365760" lvl="1" indent="0">
              <a:buNone/>
            </a:pPr>
            <a:r>
              <a:rPr lang="en-US" sz="4900" b="1" dirty="0" smtClean="0"/>
              <a:t>    </a:t>
            </a:r>
            <a:r>
              <a:rPr lang="en-US" sz="4900" b="1" u="sng" dirty="0" smtClean="0"/>
              <a:t>Branched </a:t>
            </a:r>
            <a:r>
              <a:rPr lang="en-US" sz="4900" b="1" u="sng" dirty="0"/>
              <a:t>or “Non-normal” Content</a:t>
            </a:r>
          </a:p>
          <a:p>
            <a:pPr marL="365760" lvl="1" indent="0">
              <a:buNone/>
            </a:pPr>
            <a:endParaRPr lang="en-US" sz="3100" dirty="0"/>
          </a:p>
          <a:p>
            <a:pPr marL="365760" lvl="1" indent="0">
              <a:buNone/>
            </a:pPr>
            <a:endParaRPr lang="en-US" sz="4000" dirty="0"/>
          </a:p>
          <a:p>
            <a:pPr marL="365760" lvl="1" indent="0">
              <a:buNone/>
            </a:pPr>
            <a:r>
              <a:rPr lang="en-US" sz="4000" dirty="0"/>
              <a:t>    </a:t>
            </a:r>
            <a:r>
              <a:rPr lang="en-US" sz="4000" dirty="0" smtClean="0"/>
              <a:t>               </a:t>
            </a:r>
            <a:r>
              <a:rPr lang="en-US" sz="4000" dirty="0"/>
              <a:t>CH</a:t>
            </a:r>
            <a:r>
              <a:rPr lang="en-US" sz="4000" baseline="-25000" dirty="0"/>
              <a:t>3</a:t>
            </a:r>
          </a:p>
          <a:p>
            <a:pPr marL="457200" lvl="1" indent="0">
              <a:buNone/>
            </a:pPr>
            <a:r>
              <a:rPr lang="en-US" sz="4000" dirty="0" smtClean="0"/>
              <a:t>  CH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1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CH</a:t>
            </a:r>
            <a:r>
              <a:rPr lang="en-US" sz="4000" baseline="-25000" dirty="0" smtClean="0"/>
              <a:t>3</a:t>
            </a:r>
            <a:endParaRPr lang="en-US" sz="4000" baseline="-25000" dirty="0"/>
          </a:p>
          <a:p>
            <a:pPr marL="365760" lvl="1" indent="0">
              <a:buNone/>
            </a:pPr>
            <a:r>
              <a:rPr lang="en-US" sz="4000" dirty="0"/>
              <a:t>      </a:t>
            </a:r>
            <a:r>
              <a:rPr lang="en-US" sz="4000" dirty="0" smtClean="0"/>
              <a:t>                                                                                                                                     CH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                                </a:t>
            </a:r>
            <a:r>
              <a:rPr lang="en-US" sz="4000" dirty="0"/>
              <a:t>			</a:t>
            </a:r>
            <a:endParaRPr lang="en-US" sz="4000" dirty="0" smtClean="0"/>
          </a:p>
          <a:p>
            <a:pPr marL="365760" lvl="1" indent="0">
              <a:buNone/>
            </a:pPr>
            <a:r>
              <a:rPr lang="en-US" sz="4000" dirty="0" smtClean="0"/>
              <a:t>                                                                                                                                           CH</a:t>
            </a:r>
            <a:r>
              <a:rPr lang="en-US" sz="4000" baseline="-25000" dirty="0" smtClean="0"/>
              <a:t>2</a:t>
            </a:r>
            <a:endParaRPr lang="en-US" sz="4000" baseline="-25000" dirty="0"/>
          </a:p>
          <a:p>
            <a:pPr marL="365760" lvl="1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  </a:t>
            </a:r>
            <a:r>
              <a:rPr lang="en-US" sz="4000" dirty="0"/>
              <a:t>			                   </a:t>
            </a:r>
            <a:r>
              <a:rPr lang="en-US" sz="4000" dirty="0" smtClean="0"/>
              <a:t>     CH</a:t>
            </a:r>
            <a:r>
              <a:rPr lang="en-US" sz="4000" baseline="-25000" dirty="0" smtClean="0"/>
              <a:t>3</a:t>
            </a:r>
          </a:p>
          <a:p>
            <a:pPr marL="365760" lvl="1" indent="0">
              <a:buNone/>
            </a:pPr>
            <a:endParaRPr lang="en-US" sz="4000" baseline="-25000" dirty="0"/>
          </a:p>
          <a:p>
            <a:pPr marL="365760" lvl="1" indent="0">
              <a:buNone/>
            </a:pPr>
            <a:endParaRPr lang="en-US" sz="4000" baseline="-25000" dirty="0"/>
          </a:p>
          <a:p>
            <a:pPr marL="365760" lvl="1" indent="0" algn="ctr">
              <a:buNone/>
            </a:pPr>
            <a:r>
              <a:rPr lang="en-US" sz="4800" b="1" dirty="0"/>
              <a:t>Over 1,000,000 different C</a:t>
            </a:r>
            <a:r>
              <a:rPr lang="en-US" sz="4800" b="1" baseline="-25000" dirty="0"/>
              <a:t>32+</a:t>
            </a:r>
            <a:r>
              <a:rPr lang="en-US" sz="4800" b="1" dirty="0"/>
              <a:t> H</a:t>
            </a:r>
            <a:r>
              <a:rPr lang="en-US" sz="4800" b="1" baseline="-25000" dirty="0"/>
              <a:t>66+</a:t>
            </a:r>
            <a:r>
              <a:rPr lang="en-US" sz="4800" b="1" dirty="0"/>
              <a:t> molecular structures are possible.  </a:t>
            </a:r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466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Effect of Molecular Size on Rheology</a:t>
            </a:r>
            <a:endParaRPr lang="hu-HU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1434"/>
              </p:ext>
            </p:extLst>
          </p:nvPr>
        </p:nvGraphicFramePr>
        <p:xfrm>
          <a:off x="971600" y="1491630"/>
          <a:ext cx="7848872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Fusion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Fusion 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Equil</a:t>
                      </a:r>
                      <a:r>
                        <a:rPr lang="en-US" dirty="0" smtClean="0"/>
                        <a:t>. Temp</a:t>
                      </a:r>
                      <a:endParaRPr lang="en-US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&gt;195°C.</a:t>
                      </a:r>
                      <a:endParaRPr lang="en-US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352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188°C.</a:t>
                      </a:r>
                      <a:endParaRPr lang="en-US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2,120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188°C.</a:t>
                      </a:r>
                      <a:endParaRPr lang="en-US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18.9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&gt;195°C.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365187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26</a:t>
            </a:r>
            <a:r>
              <a:rPr lang="en-US" dirty="0" smtClean="0"/>
              <a:t> more soluble in rigid PVC.         C</a:t>
            </a:r>
            <a:r>
              <a:rPr lang="en-US" baseline="-25000" dirty="0" smtClean="0"/>
              <a:t>40+  </a:t>
            </a:r>
            <a:r>
              <a:rPr lang="en-US" dirty="0" smtClean="0"/>
              <a:t>less soluble in rigid PVC.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5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" y="0"/>
            <a:ext cx="9141291" cy="51435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Rigid PVC Lubricants</a:t>
            </a:r>
            <a:endParaRPr lang="hu-HU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9536" y="1200151"/>
            <a:ext cx="7747264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Lubricants prevent rigid PVC from degrading when heated and sheared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Lubricants are often adjusted to eliminate shear burning issues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 the USA, many rigid PVC formulations run very low levels of tin stabilizer and rely on lubrication for adequate stability.</a:t>
            </a:r>
          </a:p>
          <a:p>
            <a:endParaRPr lang="en-US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259632" y="1005576"/>
            <a:ext cx="7560840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9878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489</Words>
  <Application>Microsoft Office PowerPoint</Application>
  <PresentationFormat>On-screen Show (16:9)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Office-téma</vt:lpstr>
      <vt:lpstr>PowerPoint Presentation</vt:lpstr>
      <vt:lpstr>Mechanical Stabilization of Rigid PVC Compositions</vt:lpstr>
      <vt:lpstr>PPI TR-2 PVC Pipe Formulation</vt:lpstr>
      <vt:lpstr>Rigid PVC Lubricants </vt:lpstr>
      <vt:lpstr>Rigid PVC Lubricants</vt:lpstr>
      <vt:lpstr>Typical Rigid PVC Lubricant System</vt:lpstr>
      <vt:lpstr>Paraffin Waxes</vt:lpstr>
      <vt:lpstr>Effect of Molecular Size on Rheology</vt:lpstr>
      <vt:lpstr>Rigid PVC Lubricants</vt:lpstr>
      <vt:lpstr>Recent Rheogistics Study</vt:lpstr>
      <vt:lpstr>Mechanical Stabilization of Rigid PVC</vt:lpstr>
      <vt:lpstr>Rigid PVC – Higher Stabilizer</vt:lpstr>
      <vt:lpstr>Rigid PVC – Lower Stabilizer</vt:lpstr>
      <vt:lpstr>Rigid PVC – Lubricants Only</vt:lpstr>
      <vt:lpstr>Reducing Tin Stabilizer</vt:lpstr>
      <vt:lpstr>Mechanical Stabilization of Rigid PVC Color Development</vt:lpstr>
      <vt:lpstr>Mechanical Stabilization of Rigid PVC Color Development</vt:lpstr>
      <vt:lpstr>Conclusions</vt:lpstr>
      <vt:lpstr>Conclusions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Phenom</dc:creator>
  <cp:lastModifiedBy>Tom Pedersen</cp:lastModifiedBy>
  <cp:revision>21</cp:revision>
  <cp:lastPrinted>2016-08-24T16:24:16Z</cp:lastPrinted>
  <dcterms:created xsi:type="dcterms:W3CDTF">2016-05-23T11:40:15Z</dcterms:created>
  <dcterms:modified xsi:type="dcterms:W3CDTF">2017-02-02T14:29:05Z</dcterms:modified>
</cp:coreProperties>
</file>