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76" r:id="rId1"/>
  </p:sldMasterIdLst>
  <p:notesMasterIdLst>
    <p:notesMasterId r:id="rId26"/>
  </p:notesMasterIdLst>
  <p:handoutMasterIdLst>
    <p:handoutMasterId r:id="rId27"/>
  </p:handoutMasterIdLst>
  <p:sldIdLst>
    <p:sldId id="391" r:id="rId2"/>
    <p:sldId id="360" r:id="rId3"/>
    <p:sldId id="343" r:id="rId4"/>
    <p:sldId id="403" r:id="rId5"/>
    <p:sldId id="348" r:id="rId6"/>
    <p:sldId id="339" r:id="rId7"/>
    <p:sldId id="399" r:id="rId8"/>
    <p:sldId id="345" r:id="rId9"/>
    <p:sldId id="378" r:id="rId10"/>
    <p:sldId id="400" r:id="rId11"/>
    <p:sldId id="401" r:id="rId12"/>
    <p:sldId id="392" r:id="rId13"/>
    <p:sldId id="393" r:id="rId14"/>
    <p:sldId id="394" r:id="rId15"/>
    <p:sldId id="395" r:id="rId16"/>
    <p:sldId id="404" r:id="rId17"/>
    <p:sldId id="396" r:id="rId18"/>
    <p:sldId id="405" r:id="rId19"/>
    <p:sldId id="409" r:id="rId20"/>
    <p:sldId id="410" r:id="rId21"/>
    <p:sldId id="406" r:id="rId22"/>
    <p:sldId id="407" r:id="rId23"/>
    <p:sldId id="408" r:id="rId24"/>
    <p:sldId id="382" r:id="rId25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u="sng" kern="1200">
        <a:solidFill>
          <a:schemeClr val="bg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u="sng" kern="1200">
        <a:solidFill>
          <a:schemeClr val="bg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u="sng" kern="1200">
        <a:solidFill>
          <a:schemeClr val="bg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u="sng" kern="1200">
        <a:solidFill>
          <a:schemeClr val="bg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u="sng" kern="1200">
        <a:solidFill>
          <a:schemeClr val="bg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4400" u="sng" kern="1200">
        <a:solidFill>
          <a:schemeClr val="bg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4400" u="sng" kern="1200">
        <a:solidFill>
          <a:schemeClr val="bg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4400" u="sng" kern="1200">
        <a:solidFill>
          <a:schemeClr val="bg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4400" u="sng" kern="1200">
        <a:solidFill>
          <a:schemeClr val="bg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592">
          <p15:clr>
            <a:srgbClr val="A4A3A4"/>
          </p15:clr>
        </p15:guide>
        <p15:guide id="4" orient="horz" pos="2448">
          <p15:clr>
            <a:srgbClr val="A4A3A4"/>
          </p15:clr>
        </p15:guide>
        <p15:guide id="5" orient="horz" pos="2304">
          <p15:clr>
            <a:srgbClr val="A4A3A4"/>
          </p15:clr>
        </p15:guide>
        <p15:guide id="6" orient="horz" pos="3312">
          <p15:clr>
            <a:srgbClr val="A4A3A4"/>
          </p15:clr>
        </p15:guide>
        <p15:guide id="7" orient="horz" pos="4032">
          <p15:clr>
            <a:srgbClr val="A4A3A4"/>
          </p15:clr>
        </p15:guide>
        <p15:guide id="8" orient="horz" pos="2736">
          <p15:clr>
            <a:srgbClr val="A4A3A4"/>
          </p15:clr>
        </p15:guide>
        <p15:guide id="9" pos="576">
          <p15:clr>
            <a:srgbClr val="A4A3A4"/>
          </p15:clr>
        </p15:guide>
        <p15:guide id="10" pos="5616">
          <p15:clr>
            <a:srgbClr val="A4A3A4"/>
          </p15:clr>
        </p15:guide>
        <p15:guide id="11" pos="1872">
          <p15:clr>
            <a:srgbClr val="A4A3A4"/>
          </p15:clr>
        </p15:guide>
        <p15:guide id="12" pos="4464">
          <p15:clr>
            <a:srgbClr val="A4A3A4"/>
          </p15:clr>
        </p15:guide>
        <p15:guide id="13" pos="1728">
          <p15:clr>
            <a:srgbClr val="A4A3A4"/>
          </p15:clr>
        </p15:guide>
        <p15:guide id="14" pos="3024">
          <p15:clr>
            <a:srgbClr val="A4A3A4"/>
          </p15:clr>
        </p15:guide>
        <p15:guide id="15" pos="4320">
          <p15:clr>
            <a:srgbClr val="A4A3A4"/>
          </p15:clr>
        </p15:guide>
        <p15:guide id="16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333333"/>
    <a:srgbClr val="FF0000"/>
    <a:srgbClr val="C0C0C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9905" autoAdjust="0"/>
  </p:normalViewPr>
  <p:slideViewPr>
    <p:cSldViewPr>
      <p:cViewPr varScale="1">
        <p:scale>
          <a:sx n="115" d="100"/>
          <a:sy n="115" d="100"/>
        </p:scale>
        <p:origin x="906" y="114"/>
      </p:cViewPr>
      <p:guideLst>
        <p:guide orient="horz" pos="1440"/>
        <p:guide orient="horz" pos="288"/>
        <p:guide orient="horz" pos="2592"/>
        <p:guide orient="horz" pos="2448"/>
        <p:guide orient="horz" pos="2304"/>
        <p:guide orient="horz" pos="3312"/>
        <p:guide orient="horz" pos="4032"/>
        <p:guide orient="horz" pos="2736"/>
        <p:guide pos="576"/>
        <p:guide pos="5616"/>
        <p:guide pos="1872"/>
        <p:guide pos="4464"/>
        <p:guide pos="1728"/>
        <p:guide pos="3024"/>
        <p:guide pos="4320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60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Rheogistics  ®</a:t>
            </a:r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378" y="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3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378" y="8774273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C38062-46C3-4CD2-B09B-036C8B8BFE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547107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Rheogistics  ®</a:t>
            </a: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8" y="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8" y="4387136"/>
            <a:ext cx="5096721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3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8" y="8774273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F30C22-FA78-42EB-9F1D-AA9764A1F9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177997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51B297C-DE5D-446B-874E-637A3299968C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343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101-983A-40F1-9323-74638C11022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082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101-983A-40F1-9323-74638C11022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09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101-983A-40F1-9323-74638C11022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6954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101-983A-40F1-9323-74638C11022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893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101-983A-40F1-9323-74638C11022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02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101-983A-40F1-9323-74638C11022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052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048-2E77-4DA8-807D-649F31405144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3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012F-516A-4D43-B552-89DBBBC93317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0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9657D74-8D56-4DA8-999E-F1670397276A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9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D9B8-5E32-4DC4-9CD2-617D2E7F0A32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194-48FF-4276-9E03-6CA0CE495B2C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7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AA7A-3B1B-4732-B7D6-1C030D428B8E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6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5F1A-F13A-4821-8D63-1C21071C8356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1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044F-3744-496C-9792-96FC811D2E9D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6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4DE2-02E9-4D88-9E98-7F80C5D06A96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8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6702-32A0-43E7-BF34-11C1437ADC8B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E07101-983A-40F1-9323-74638C11022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2012 Uni-Bell Meeting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DF7886-F36F-4FDB-B55A-0F3113406F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2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  <p:sldLayoutId id="2147484090" r:id="rId14"/>
    <p:sldLayoutId id="2147484091" r:id="rId15"/>
    <p:sldLayoutId id="2147484092" r:id="rId16"/>
    <p:sldLayoutId id="2147484093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2698328"/>
            <a:ext cx="7704667" cy="333281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500" b="1" dirty="0" smtClean="0"/>
              <a:t>Lubrication </a:t>
            </a:r>
            <a:r>
              <a:rPr lang="en-US" sz="4500" b="1" dirty="0"/>
              <a:t>and Mechanical Stabilization </a:t>
            </a:r>
          </a:p>
          <a:p>
            <a:pPr marL="0" indent="0" algn="ctr">
              <a:buNone/>
            </a:pPr>
            <a:r>
              <a:rPr lang="en-US" sz="4500" b="1" dirty="0"/>
              <a:t>of Rigid PVC Formulations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600" dirty="0"/>
              <a:t>Thomas C. </a:t>
            </a:r>
            <a:r>
              <a:rPr lang="en-US" sz="2600" dirty="0" smtClean="0"/>
              <a:t>Pedersen</a:t>
            </a:r>
          </a:p>
          <a:p>
            <a:pPr marL="0" indent="0" algn="ctr">
              <a:buNone/>
            </a:pPr>
            <a:r>
              <a:rPr lang="en-US" sz="2600" dirty="0" smtClean="0"/>
              <a:t>Rheogistics </a:t>
            </a:r>
            <a:r>
              <a:rPr lang="en-US" sz="2600" dirty="0"/>
              <a:t>LLC</a:t>
            </a:r>
          </a:p>
          <a:p>
            <a:pPr marL="0" indent="0" algn="ctr">
              <a:buNone/>
            </a:pPr>
            <a:r>
              <a:rPr lang="en-US" sz="2600" dirty="0"/>
              <a:t>Picayune, MS USA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0016" y="6108508"/>
            <a:ext cx="5314517" cy="365125"/>
          </a:xfrm>
        </p:spPr>
        <p:txBody>
          <a:bodyPr/>
          <a:lstStyle/>
          <a:p>
            <a:pPr algn="ctr">
              <a:defRPr/>
            </a:pPr>
            <a:r>
              <a:rPr lang="en-US" b="1" u="none" dirty="0" smtClean="0"/>
              <a:t>   2016 Vinyl </a:t>
            </a:r>
            <a:r>
              <a:rPr lang="en-US" b="1" u="none" dirty="0" err="1" smtClean="0"/>
              <a:t>Retec</a:t>
            </a:r>
            <a:r>
              <a:rPr lang="en-US" b="1" u="none" dirty="0" smtClean="0"/>
              <a:t>    </a:t>
            </a:r>
            <a:endParaRPr lang="en-US" b="1" u="non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16" y="685800"/>
            <a:ext cx="5300134" cy="140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676399"/>
          </a:xfrm>
        </p:spPr>
        <p:txBody>
          <a:bodyPr/>
          <a:lstStyle/>
          <a:p>
            <a:r>
              <a:rPr lang="en-US" dirty="0" smtClean="0"/>
              <a:t>Lubricants are </a:t>
            </a:r>
            <a:br>
              <a:rPr lang="en-US" dirty="0" smtClean="0"/>
            </a:br>
            <a:r>
              <a:rPr lang="en-US" u="sng" dirty="0" smtClean="0"/>
              <a:t>Mechanical Stabilizers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82133" y="2362200"/>
            <a:ext cx="7704667" cy="3332816"/>
          </a:xfrm>
        </p:spPr>
        <p:txBody>
          <a:bodyPr/>
          <a:lstStyle/>
          <a:p>
            <a:r>
              <a:rPr lang="en-US" dirty="0" smtClean="0"/>
              <a:t>Lubricants prevent rigid PVC from degrading when heated and sheared.</a:t>
            </a:r>
          </a:p>
          <a:p>
            <a:r>
              <a:rPr lang="en-US" dirty="0" smtClean="0"/>
              <a:t>Lubricants are often adjusted to eliminate shear burning issues.</a:t>
            </a:r>
          </a:p>
          <a:p>
            <a:r>
              <a:rPr lang="en-US" dirty="0" smtClean="0"/>
              <a:t>In the USA, many rigid PVC formulations run very low levels of tin stabilizer and rely on lubrication for adequate stability.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u="none" dirty="0" smtClean="0"/>
              <a:t>2016 Vinyl </a:t>
            </a:r>
            <a:r>
              <a:rPr lang="en-US" b="1" u="none" dirty="0" err="1" smtClean="0"/>
              <a:t>Retec</a:t>
            </a:r>
            <a:r>
              <a:rPr lang="en-US" b="1" u="none" dirty="0" smtClean="0"/>
              <a:t>    </a:t>
            </a:r>
            <a:endParaRPr lang="en-US" b="1" u="none" dirty="0"/>
          </a:p>
        </p:txBody>
      </p:sp>
    </p:spTree>
    <p:extLst>
      <p:ext uri="{BB962C8B-B14F-4D97-AF65-F5344CB8AC3E}">
        <p14:creationId xmlns:p14="http://schemas.microsoft.com/office/powerpoint/2010/main" val="66330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Mechanical Stabilization of Rigid PVC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Recent Rheogistics Study</a:t>
            </a:r>
          </a:p>
          <a:p>
            <a:pPr marL="0" indent="0">
              <a:buNone/>
            </a:pPr>
            <a:r>
              <a:rPr lang="en-US" dirty="0" smtClean="0"/>
              <a:t>Could rigid PVC be processed without a conventional heat stabilizer?  What happens when heat stabilizer is reduced and eliminated?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u="none" dirty="0" smtClean="0"/>
              <a:t>2016 Vinyl </a:t>
            </a:r>
            <a:r>
              <a:rPr lang="en-US" b="1" u="none" dirty="0" err="1" smtClean="0"/>
              <a:t>Retec</a:t>
            </a:r>
            <a:r>
              <a:rPr lang="en-US" b="1" u="none" dirty="0" smtClean="0"/>
              <a:t>    </a:t>
            </a:r>
            <a:endParaRPr lang="en-US" b="1" u="none" dirty="0"/>
          </a:p>
        </p:txBody>
      </p:sp>
    </p:spTree>
    <p:extLst>
      <p:ext uri="{BB962C8B-B14F-4D97-AF65-F5344CB8AC3E}">
        <p14:creationId xmlns:p14="http://schemas.microsoft.com/office/powerpoint/2010/main" val="300427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19199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Mechanical Stabilization of Rigid PVC</a:t>
            </a:r>
            <a:endParaRPr lang="en-US" sz="3600" u="sn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295401" y="2209800"/>
            <a:ext cx="7467600" cy="44999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Pipe Grade PVC Resin					 100.0 parts</a:t>
            </a:r>
          </a:p>
          <a:p>
            <a:pPr marL="0" indent="0">
              <a:buNone/>
            </a:pPr>
            <a:r>
              <a:rPr lang="en-US" sz="2600" dirty="0" smtClean="0"/>
              <a:t>RX-165 Paraffin Lubricant			                 1.30 </a:t>
            </a:r>
            <a:r>
              <a:rPr lang="en-US" sz="2600" dirty="0" err="1" smtClean="0"/>
              <a:t>phr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RX-215 Oxidized Polyethylene		                 0.15 </a:t>
            </a:r>
            <a:r>
              <a:rPr lang="en-US" sz="2600" dirty="0" err="1" smtClean="0"/>
              <a:t>phr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Calcium Stearate					      0.65 </a:t>
            </a:r>
            <a:r>
              <a:rPr lang="en-US" sz="2600" dirty="0" err="1" smtClean="0"/>
              <a:t>phr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Calcium Carbonate					      5.00 </a:t>
            </a:r>
            <a:r>
              <a:rPr lang="en-US" sz="2600" dirty="0" err="1" smtClean="0"/>
              <a:t>phr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Titanium Dioxide					      1.00 </a:t>
            </a:r>
            <a:r>
              <a:rPr lang="en-US" sz="2600" dirty="0" err="1" smtClean="0"/>
              <a:t>phr</a:t>
            </a: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19% Methyl Tin Stabilizer		0.50 </a:t>
            </a:r>
            <a:r>
              <a:rPr lang="en-US" sz="2600" dirty="0" err="1" smtClean="0"/>
              <a:t>phr</a:t>
            </a:r>
            <a:r>
              <a:rPr lang="en-US" sz="2600" dirty="0" smtClean="0"/>
              <a:t>, 0.25 </a:t>
            </a:r>
            <a:r>
              <a:rPr lang="en-US" sz="2600" dirty="0" err="1" smtClean="0"/>
              <a:t>phr</a:t>
            </a:r>
            <a:r>
              <a:rPr lang="en-US" sz="2600" dirty="0" smtClean="0"/>
              <a:t>, 0.125 </a:t>
            </a:r>
            <a:r>
              <a:rPr lang="en-US" sz="2600" dirty="0" err="1" smtClean="0"/>
              <a:t>phr</a:t>
            </a:r>
            <a:r>
              <a:rPr lang="en-US" sz="2600" dirty="0" smtClean="0"/>
              <a:t>, 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							0.0625 </a:t>
            </a:r>
            <a:r>
              <a:rPr lang="en-US" sz="2600" dirty="0" err="1" smtClean="0"/>
              <a:t>phr</a:t>
            </a:r>
            <a:r>
              <a:rPr lang="en-US" sz="2600" dirty="0" smtClean="0"/>
              <a:t> and zero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Processed on a </a:t>
            </a:r>
            <a:r>
              <a:rPr lang="en-US" sz="2600" dirty="0" err="1" smtClean="0"/>
              <a:t>Brabender</a:t>
            </a:r>
            <a:r>
              <a:rPr lang="en-US" sz="2600" dirty="0" smtClean="0"/>
              <a:t> Torque Rheometer for one hour (65 gram charge, </a:t>
            </a:r>
          </a:p>
          <a:p>
            <a:pPr marL="0" indent="0">
              <a:buNone/>
            </a:pPr>
            <a:r>
              <a:rPr lang="en-US" sz="2600" dirty="0" smtClean="0"/>
              <a:t>60 rpm, 175° set point, no cooling)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8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-457200"/>
            <a:ext cx="7282892" cy="1981200"/>
          </a:xfrm>
        </p:spPr>
        <p:txBody>
          <a:bodyPr/>
          <a:lstStyle/>
          <a:p>
            <a:r>
              <a:rPr lang="en-US" u="sng" dirty="0"/>
              <a:t>Rigid PVC – </a:t>
            </a:r>
            <a:r>
              <a:rPr lang="en-US" u="sng" dirty="0" smtClean="0"/>
              <a:t>Higher Stabilizer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199" y="994957"/>
            <a:ext cx="6334987" cy="2560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555750"/>
            <a:ext cx="6334986" cy="256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95255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none" dirty="0" smtClean="0">
                <a:solidFill>
                  <a:schemeClr val="tx1"/>
                </a:solidFill>
              </a:rPr>
              <a:t>0.50 </a:t>
            </a:r>
            <a:r>
              <a:rPr lang="en-US" sz="2400" u="none" dirty="0" err="1" smtClean="0">
                <a:solidFill>
                  <a:schemeClr val="tx1"/>
                </a:solidFill>
              </a:rPr>
              <a:t>phr</a:t>
            </a:r>
            <a:endParaRPr lang="en-US" sz="2400" u="none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4958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none" dirty="0" smtClean="0">
                <a:solidFill>
                  <a:schemeClr val="tx1"/>
                </a:solidFill>
              </a:rPr>
              <a:t>0.25 </a:t>
            </a:r>
            <a:r>
              <a:rPr lang="en-US" sz="2400" u="none" dirty="0" err="1">
                <a:solidFill>
                  <a:schemeClr val="tx1"/>
                </a:solidFill>
              </a:rPr>
              <a:t>phr</a:t>
            </a:r>
            <a:endParaRPr lang="en-US" sz="2400" u="none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8982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-461722"/>
            <a:ext cx="7704667" cy="1981200"/>
          </a:xfrm>
        </p:spPr>
        <p:txBody>
          <a:bodyPr/>
          <a:lstStyle/>
          <a:p>
            <a:r>
              <a:rPr lang="en-US" u="sng" dirty="0"/>
              <a:t>Rigid PVC – </a:t>
            </a:r>
            <a:r>
              <a:rPr lang="en-US" u="sng" dirty="0" smtClean="0"/>
              <a:t>Lower Stabilizer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674" y="986386"/>
            <a:ext cx="6334986" cy="2560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674" y="3551228"/>
            <a:ext cx="6334987" cy="256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1" y="1903787"/>
            <a:ext cx="151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none" dirty="0" smtClean="0">
                <a:solidFill>
                  <a:schemeClr val="tx1"/>
                </a:solidFill>
              </a:rPr>
              <a:t>0.125</a:t>
            </a:r>
            <a:r>
              <a:rPr lang="en-US" sz="1600" u="none" dirty="0" smtClean="0">
                <a:solidFill>
                  <a:schemeClr val="tx1"/>
                </a:solidFill>
              </a:rPr>
              <a:t> </a:t>
            </a:r>
            <a:r>
              <a:rPr lang="en-US" sz="2400" u="none" dirty="0" err="1" smtClean="0">
                <a:solidFill>
                  <a:schemeClr val="tx1"/>
                </a:solidFill>
              </a:rPr>
              <a:t>phr</a:t>
            </a:r>
            <a:endParaRPr lang="en-US" sz="2400" u="none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1" y="4419600"/>
            <a:ext cx="166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none" dirty="0" smtClean="0">
                <a:solidFill>
                  <a:schemeClr val="tx1"/>
                </a:solidFill>
              </a:rPr>
              <a:t>0.0625 </a:t>
            </a:r>
            <a:r>
              <a:rPr lang="en-US" sz="2400" u="none" dirty="0" err="1" smtClean="0">
                <a:solidFill>
                  <a:schemeClr val="tx1"/>
                </a:solidFill>
              </a:rPr>
              <a:t>phr</a:t>
            </a:r>
            <a:endParaRPr lang="en-US" sz="24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Rigid PVC – Lubricants Only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82133" y="2737952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353" y="2475806"/>
            <a:ext cx="6334986" cy="25603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3892" y="3586689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none" dirty="0" smtClean="0">
                <a:solidFill>
                  <a:schemeClr val="tx1"/>
                </a:solidFill>
              </a:rPr>
              <a:t>ZERO Tin</a:t>
            </a:r>
            <a:endParaRPr lang="en-US" sz="16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4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Reducing Tin Stabilizer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704667" cy="3332816"/>
          </a:xfrm>
        </p:spPr>
        <p:txBody>
          <a:bodyPr/>
          <a:lstStyle/>
          <a:p>
            <a:r>
              <a:rPr lang="en-US" dirty="0" smtClean="0"/>
              <a:t>Shifts rheology</a:t>
            </a:r>
          </a:p>
          <a:p>
            <a:r>
              <a:rPr lang="en-US" dirty="0" smtClean="0"/>
              <a:t>Fusion time and torques remain remarkably similar</a:t>
            </a:r>
          </a:p>
          <a:p>
            <a:r>
              <a:rPr lang="en-US" dirty="0" smtClean="0"/>
              <a:t>Post fusion torque decrease occurs quicker</a:t>
            </a:r>
          </a:p>
          <a:p>
            <a:r>
              <a:rPr lang="en-US" dirty="0" smtClean="0"/>
              <a:t>Longer term melt torque and temperature remain remarkably stable</a:t>
            </a:r>
          </a:p>
          <a:p>
            <a:r>
              <a:rPr lang="en-US" dirty="0" smtClean="0"/>
              <a:t>Melt exhibits more “chatter”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8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Mechanical Stabilization of Rigid </a:t>
            </a:r>
            <a:r>
              <a:rPr lang="en-US" sz="3600" dirty="0" smtClean="0"/>
              <a:t>PVC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>Color Development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2819400"/>
            <a:ext cx="771799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Mechanical Stabilization of Rigid </a:t>
            </a:r>
            <a:r>
              <a:rPr lang="en-US" sz="3600" dirty="0" smtClean="0"/>
              <a:t>PVC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>Color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86000"/>
            <a:ext cx="7704667" cy="3352800"/>
          </a:xfrm>
        </p:spPr>
        <p:txBody>
          <a:bodyPr/>
          <a:lstStyle/>
          <a:p>
            <a:r>
              <a:rPr lang="en-US" dirty="0" smtClean="0"/>
              <a:t>As the level of tin stabilizer is reduced, color develops more quickly.</a:t>
            </a:r>
          </a:p>
          <a:p>
            <a:r>
              <a:rPr lang="en-US" dirty="0" smtClean="0"/>
              <a:t>When tin stabilizer is not present, early pinking becomes an issue.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3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Fusion Torque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does the melt torque substantially decrease after fusion even as the melt temperature remains relatively stable?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“There’s something happening here, what it is </a:t>
            </a:r>
            <a:r>
              <a:rPr lang="en-US" dirty="0" err="1"/>
              <a:t>ain’t</a:t>
            </a:r>
            <a:r>
              <a:rPr lang="en-US" dirty="0"/>
              <a:t> exactly clear……”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2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/>
              <a:t>Typical Rigid PVC </a:t>
            </a:r>
            <a:r>
              <a:rPr lang="en-US" u="sng" dirty="0" smtClean="0"/>
              <a:t>Pipe Formulation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09800"/>
            <a:ext cx="7704667" cy="3790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PVC </a:t>
            </a:r>
            <a:r>
              <a:rPr lang="en-US" dirty="0"/>
              <a:t>Resin</a:t>
            </a:r>
          </a:p>
          <a:p>
            <a:pPr marL="0" indent="0" algn="ctr">
              <a:buNone/>
            </a:pPr>
            <a:r>
              <a:rPr lang="en-US" dirty="0"/>
              <a:t>Tin </a:t>
            </a:r>
            <a:r>
              <a:rPr lang="en-US" dirty="0" smtClean="0"/>
              <a:t>Stabilizer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Lubricants</a:t>
            </a:r>
          </a:p>
          <a:p>
            <a:pPr marL="0" indent="0" algn="ctr">
              <a:buNone/>
            </a:pPr>
            <a:r>
              <a:rPr lang="en-US" dirty="0"/>
              <a:t>Calcium Carbonate</a:t>
            </a:r>
          </a:p>
          <a:p>
            <a:pPr marL="0" indent="0" algn="ctr">
              <a:buNone/>
            </a:pPr>
            <a:r>
              <a:rPr lang="en-US" dirty="0"/>
              <a:t>Pigments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7207" y="6096000"/>
            <a:ext cx="5314517" cy="365125"/>
          </a:xfrm>
        </p:spPr>
        <p:txBody>
          <a:bodyPr/>
          <a:lstStyle/>
          <a:p>
            <a:pPr algn="ctr"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 algn="ctr"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8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81000"/>
            <a:ext cx="7704667" cy="198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PPI PVC Pipe Range Composition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u="sng" dirty="0" smtClean="0"/>
              <a:t>Lubrication Limits</a:t>
            </a:r>
            <a:endParaRPr lang="en-US" sz="3600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6481" y="1192637"/>
            <a:ext cx="6334986" cy="256032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5314517" cy="365125"/>
          </a:xfrm>
        </p:spPr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481" y="3752957"/>
            <a:ext cx="6334986" cy="2560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6281" y="1832185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none" dirty="0" smtClean="0">
                <a:solidFill>
                  <a:srgbClr val="000000"/>
                </a:solidFill>
                <a:latin typeface="+mn-lt"/>
              </a:rPr>
              <a:t>Minimum </a:t>
            </a:r>
          </a:p>
          <a:p>
            <a:r>
              <a:rPr lang="en-US" sz="1800" u="none" dirty="0" smtClean="0">
                <a:solidFill>
                  <a:srgbClr val="000000"/>
                </a:solidFill>
                <a:latin typeface="+mn-lt"/>
              </a:rPr>
              <a:t>Allowable</a:t>
            </a:r>
          </a:p>
          <a:p>
            <a:r>
              <a:rPr lang="en-US" sz="1800" u="none" dirty="0" smtClean="0">
                <a:solidFill>
                  <a:srgbClr val="000000"/>
                </a:solidFill>
                <a:latin typeface="+mn-lt"/>
              </a:rPr>
              <a:t>Lubricants,</a:t>
            </a:r>
          </a:p>
          <a:p>
            <a:r>
              <a:rPr lang="en-US" sz="1800" u="none" dirty="0" smtClean="0">
                <a:solidFill>
                  <a:srgbClr val="000000"/>
                </a:solidFill>
                <a:latin typeface="+mn-lt"/>
              </a:rPr>
              <a:t>0.60/0.00/0.40</a:t>
            </a:r>
            <a:endParaRPr lang="en-US" sz="1800" u="none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233251"/>
            <a:ext cx="1674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none" dirty="0" smtClean="0">
                <a:solidFill>
                  <a:srgbClr val="000000"/>
                </a:solidFill>
                <a:latin typeface="+mn-lt"/>
              </a:rPr>
              <a:t>Maximum Allowable</a:t>
            </a:r>
          </a:p>
          <a:p>
            <a:r>
              <a:rPr lang="en-US" sz="2000" u="none" dirty="0" smtClean="0">
                <a:solidFill>
                  <a:srgbClr val="000000"/>
                </a:solidFill>
                <a:latin typeface="+mn-lt"/>
              </a:rPr>
              <a:t>Lubricants,</a:t>
            </a:r>
          </a:p>
          <a:p>
            <a:r>
              <a:rPr lang="en-US" sz="2000" u="none" dirty="0" smtClean="0">
                <a:solidFill>
                  <a:srgbClr val="000000"/>
                </a:solidFill>
                <a:latin typeface="+mn-lt"/>
              </a:rPr>
              <a:t>1.50/0.30/1.50</a:t>
            </a:r>
            <a:endParaRPr lang="en-US" sz="2000" u="none" dirty="0">
              <a:solidFill>
                <a:srgbClr val="000000"/>
              </a:solidFill>
              <a:latin typeface="+mn-lt"/>
            </a:endParaRP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41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066" y="-121919"/>
            <a:ext cx="7704667" cy="1798319"/>
          </a:xfrm>
        </p:spPr>
        <p:txBody>
          <a:bodyPr/>
          <a:lstStyle/>
          <a:p>
            <a:r>
              <a:rPr lang="en-US" u="sng" dirty="0" smtClean="0"/>
              <a:t>Ideal Post Fusion Torque Example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RX-7 Calcium Stearate Free Formulation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8747" y="1331966"/>
            <a:ext cx="6334986" cy="256032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248400"/>
            <a:ext cx="5314517" cy="365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algn="ctr">
              <a:defRPr/>
            </a:pPr>
            <a:r>
              <a:rPr lang="en-US" b="1" u="none" dirty="0"/>
              <a:t>2016 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747" y="3810000"/>
            <a:ext cx="6334986" cy="2560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2345323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none" dirty="0" smtClean="0">
                <a:solidFill>
                  <a:srgbClr val="333333"/>
                </a:solidFill>
                <a:latin typeface="+mn-lt"/>
              </a:rPr>
              <a:t>Tin Stabilized</a:t>
            </a:r>
            <a:endParaRPr lang="en-US" sz="1600" u="none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800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none" dirty="0" smtClean="0">
                <a:solidFill>
                  <a:schemeClr val="tx1"/>
                </a:solidFill>
                <a:latin typeface="+mn-lt"/>
              </a:rPr>
              <a:t>Mechanical Only</a:t>
            </a:r>
            <a:endParaRPr lang="en-US" sz="1800" u="none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585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42999"/>
          </a:xfrm>
        </p:spPr>
        <p:txBody>
          <a:bodyPr/>
          <a:lstStyle/>
          <a:p>
            <a:r>
              <a:rPr lang="en-US" u="sng" dirty="0" smtClean="0"/>
              <a:t>Conclusions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2286000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addition to their role in managing rheology, lubricants </a:t>
            </a:r>
            <a:r>
              <a:rPr lang="en-US" dirty="0" smtClean="0"/>
              <a:t>serve as mechanical stabilizers.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Rigid PVC free of conventional heat stabilizers may </a:t>
            </a:r>
            <a:r>
              <a:rPr lang="en-US" dirty="0" smtClean="0"/>
              <a:t>be processed </a:t>
            </a:r>
            <a:r>
              <a:rPr lang="en-US" dirty="0"/>
              <a:t>under </a:t>
            </a:r>
            <a:r>
              <a:rPr lang="en-US" dirty="0" smtClean="0"/>
              <a:t>certain conditions.</a:t>
            </a:r>
          </a:p>
          <a:p>
            <a:endParaRPr lang="en-US" dirty="0"/>
          </a:p>
          <a:p>
            <a:r>
              <a:rPr lang="en-US" dirty="0" smtClean="0"/>
              <a:t>Simple alkanes (paraffin waxes) are very versatile and effective primary lubricants for rigid PVC.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/>
              <a:t>2016 Vinyl </a:t>
            </a:r>
            <a:r>
              <a:rPr lang="en-US" b="1" dirty="0" err="1" smtClean="0"/>
              <a:t>Retec</a:t>
            </a:r>
            <a:r>
              <a:rPr lang="en-US" b="1" dirty="0" smtClean="0"/>
              <a:t>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739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47799"/>
          </a:xfrm>
        </p:spPr>
        <p:txBody>
          <a:bodyPr/>
          <a:lstStyle/>
          <a:p>
            <a:r>
              <a:rPr lang="en-US" u="sng" dirty="0" smtClean="0"/>
              <a:t>Conclusions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675" y="2590800"/>
            <a:ext cx="7704667" cy="3332816"/>
          </a:xfrm>
        </p:spPr>
        <p:txBody>
          <a:bodyPr/>
          <a:lstStyle/>
          <a:p>
            <a:r>
              <a:rPr lang="en-US" dirty="0"/>
              <a:t>The post fusion torque decrease often observed in rigid PVC formulations </a:t>
            </a:r>
            <a:r>
              <a:rPr lang="en-US" dirty="0" smtClean="0"/>
              <a:t>is related </a:t>
            </a:r>
            <a:r>
              <a:rPr lang="en-US" dirty="0"/>
              <a:t>to </a:t>
            </a:r>
            <a:r>
              <a:rPr lang="en-US" dirty="0" smtClean="0"/>
              <a:t>a complex phenomena </a:t>
            </a:r>
            <a:r>
              <a:rPr lang="en-US" dirty="0"/>
              <a:t>involving calcium </a:t>
            </a:r>
            <a:r>
              <a:rPr lang="en-US" dirty="0" smtClean="0"/>
              <a:t>stearate.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paraffin wax, calcium stearate, and oxidized polyethylene wax long used in the USA is an excellent  starting point for alternate stabilization systems.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/>
              <a:t>2016 Vinyl </a:t>
            </a:r>
            <a:r>
              <a:rPr lang="en-US" b="1" dirty="0" err="1" smtClean="0"/>
              <a:t>Retec</a:t>
            </a:r>
            <a:r>
              <a:rPr lang="en-US" b="1" dirty="0" smtClean="0"/>
              <a:t>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929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u="none" dirty="0"/>
              <a:t>2016 Vinyl </a:t>
            </a:r>
            <a:r>
              <a:rPr lang="en-US" b="1" u="none" dirty="0" err="1"/>
              <a:t>Retec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1016705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none" dirty="0" smtClean="0">
                <a:solidFill>
                  <a:schemeClr val="tx1"/>
                </a:solidFill>
              </a:rPr>
              <a:t>Thank You!</a:t>
            </a:r>
            <a:endParaRPr lang="en-US" sz="3600" u="none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6576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none" baseline="40000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i="1" u="none" dirty="0" smtClean="0">
                <a:solidFill>
                  <a:schemeClr val="tx1"/>
                </a:solidFill>
                <a:latin typeface="Tahoma" pitchFamily="34" charset="0"/>
              </a:rPr>
              <a:t>  </a:t>
            </a:r>
            <a:endParaRPr lang="en-US" sz="2000" i="1" u="none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461260"/>
            <a:ext cx="6781800" cy="17943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0" y="3610729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Technology for Better Rigid PVC</a:t>
            </a:r>
            <a:endParaRPr lang="en-US" sz="2400" i="1" u="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4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4800"/>
            <a:ext cx="8229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u="sng" dirty="0" smtClean="0"/>
              <a:t>Widely Used Rigid PVC Lubricants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5029200" cy="43996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Paraffin Waxes</a:t>
            </a:r>
          </a:p>
          <a:p>
            <a:r>
              <a:rPr lang="en-US" dirty="0" smtClean="0"/>
              <a:t>Calcium Stearate</a:t>
            </a:r>
          </a:p>
          <a:p>
            <a:r>
              <a:rPr lang="en-US" dirty="0" smtClean="0"/>
              <a:t>Polyethylene Waxes</a:t>
            </a:r>
          </a:p>
          <a:p>
            <a:r>
              <a:rPr lang="en-US" dirty="0" err="1" smtClean="0"/>
              <a:t>Montan</a:t>
            </a:r>
            <a:r>
              <a:rPr lang="en-US" dirty="0" smtClean="0"/>
              <a:t> Waxes – the earliest standard </a:t>
            </a:r>
          </a:p>
          <a:p>
            <a:pPr lvl="1"/>
            <a:r>
              <a:rPr lang="en-US" dirty="0" smtClean="0"/>
              <a:t>Hoechst Wax E &amp; OP</a:t>
            </a:r>
          </a:p>
          <a:p>
            <a:pPr lvl="1"/>
            <a:r>
              <a:rPr lang="en-US" dirty="0" smtClean="0"/>
              <a:t>Esters of </a:t>
            </a:r>
            <a:r>
              <a:rPr lang="en-US" dirty="0" err="1" smtClean="0"/>
              <a:t>Montanic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Fatty </a:t>
            </a:r>
            <a:r>
              <a:rPr lang="en-US" dirty="0"/>
              <a:t>A</a:t>
            </a:r>
            <a:r>
              <a:rPr lang="en-US" dirty="0" smtClean="0"/>
              <a:t>cid </a:t>
            </a:r>
            <a:r>
              <a:rPr lang="en-US" dirty="0"/>
              <a:t>E</a:t>
            </a:r>
            <a:r>
              <a:rPr lang="en-US" dirty="0" smtClean="0"/>
              <a:t>sters </a:t>
            </a:r>
          </a:p>
          <a:p>
            <a:pPr lvl="1"/>
            <a:r>
              <a:rPr lang="en-US" dirty="0" smtClean="0"/>
              <a:t>Derived from natural oils and fats</a:t>
            </a:r>
          </a:p>
          <a:p>
            <a:r>
              <a:rPr lang="en-US" dirty="0" smtClean="0"/>
              <a:t>Amide </a:t>
            </a:r>
            <a:r>
              <a:rPr lang="en-US" dirty="0"/>
              <a:t>W</a:t>
            </a:r>
            <a:r>
              <a:rPr lang="en-US" dirty="0" smtClean="0"/>
              <a:t>axes</a:t>
            </a:r>
          </a:p>
          <a:p>
            <a:pPr lvl="1"/>
            <a:r>
              <a:rPr lang="en-US" dirty="0" smtClean="0"/>
              <a:t>Ethylene </a:t>
            </a:r>
            <a:r>
              <a:rPr lang="en-US" dirty="0" err="1" smtClean="0"/>
              <a:t>bisstearamide</a:t>
            </a:r>
            <a:r>
              <a:rPr lang="en-US" dirty="0" smtClean="0"/>
              <a:t> wax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14741" y="6198253"/>
            <a:ext cx="5314517" cy="365125"/>
          </a:xfrm>
        </p:spPr>
        <p:txBody>
          <a:bodyPr/>
          <a:lstStyle/>
          <a:p>
            <a:pPr algn="ctr">
              <a:defRPr/>
            </a:pPr>
            <a:r>
              <a:rPr lang="en-US" b="1" u="none" dirty="0"/>
              <a:t>2016 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76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676399"/>
          </a:xfrm>
        </p:spPr>
        <p:txBody>
          <a:bodyPr/>
          <a:lstStyle/>
          <a:p>
            <a:r>
              <a:rPr lang="en-US" u="sng" dirty="0" smtClean="0"/>
              <a:t>Rigid PVC Lubricants 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82133" y="2057400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revent rigid PVC from degrading when heated and sheared.</a:t>
            </a:r>
          </a:p>
          <a:p>
            <a:r>
              <a:rPr lang="en-US" dirty="0" smtClean="0"/>
              <a:t>Define rheology and control fusion. </a:t>
            </a:r>
          </a:p>
          <a:p>
            <a:r>
              <a:rPr lang="en-US" dirty="0" smtClean="0"/>
              <a:t>Allow the compound to be adjusted to the process.</a:t>
            </a:r>
          </a:p>
          <a:p>
            <a:r>
              <a:rPr lang="en-US" dirty="0" smtClean="0"/>
              <a:t>The keys to better rigid PVC products and processing.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u="none" dirty="0" smtClean="0"/>
              <a:t>2016 Vinyl </a:t>
            </a:r>
            <a:r>
              <a:rPr lang="en-US" b="1" u="none" dirty="0" err="1" smtClean="0"/>
              <a:t>Retec</a:t>
            </a:r>
            <a:r>
              <a:rPr lang="en-US" b="1" u="none" dirty="0" smtClean="0"/>
              <a:t>    </a:t>
            </a:r>
            <a:endParaRPr lang="en-US" b="1" u="none" dirty="0"/>
          </a:p>
        </p:txBody>
      </p:sp>
    </p:spTree>
    <p:extLst>
      <p:ext uri="{BB962C8B-B14F-4D97-AF65-F5344CB8AC3E}">
        <p14:creationId xmlns:p14="http://schemas.microsoft.com/office/powerpoint/2010/main" val="264301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95399"/>
          </a:xfrm>
        </p:spPr>
        <p:txBody>
          <a:bodyPr/>
          <a:lstStyle/>
          <a:p>
            <a:pPr algn="ctr"/>
            <a:r>
              <a:rPr lang="en-US" u="sng" dirty="0" smtClean="0"/>
              <a:t>Rigid PVC Lubricants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620000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Paraffin waxes have been used for more than 40 years to lubricate rigid PVC.</a:t>
            </a:r>
          </a:p>
          <a:p>
            <a:r>
              <a:rPr lang="en-US" dirty="0" smtClean="0"/>
              <a:t>Large volume rigid PVC applications using paraffin waxes as the primary lubricant include:</a:t>
            </a:r>
          </a:p>
          <a:p>
            <a:r>
              <a:rPr lang="en-US" sz="200" dirty="0" smtClean="0"/>
              <a:t>	</a:t>
            </a:r>
          </a:p>
          <a:p>
            <a:pPr marL="2743200" lvl="8"/>
            <a:r>
              <a:rPr lang="en-US" sz="2000" dirty="0" smtClean="0"/>
              <a:t>PVC Pipe</a:t>
            </a:r>
          </a:p>
          <a:p>
            <a:pPr marL="2743200" lvl="8"/>
            <a:r>
              <a:rPr lang="en-US" sz="2000" dirty="0" smtClean="0"/>
              <a:t>Vinyl Siding</a:t>
            </a:r>
          </a:p>
          <a:p>
            <a:pPr marL="2743200" lvl="8"/>
            <a:r>
              <a:rPr lang="en-US" sz="2000" dirty="0" smtClean="0"/>
              <a:t>Vinyl Windows</a:t>
            </a:r>
          </a:p>
          <a:p>
            <a:pPr marL="2743200" lvl="8"/>
            <a:r>
              <a:rPr lang="en-US" sz="2000" dirty="0" smtClean="0"/>
              <a:t>PVC Fencing</a:t>
            </a:r>
          </a:p>
          <a:p>
            <a:pPr marL="2743200" lvl="8"/>
            <a:r>
              <a:rPr lang="en-US" sz="2000" dirty="0" smtClean="0"/>
              <a:t>PVC Boards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156326"/>
            <a:ext cx="5314517" cy="365125"/>
          </a:xfrm>
        </p:spPr>
        <p:txBody>
          <a:bodyPr/>
          <a:lstStyle/>
          <a:p>
            <a:endParaRPr lang="en-US" b="1" u="none" dirty="0" smtClean="0"/>
          </a:p>
          <a:p>
            <a:pPr algn="ctr"/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3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/>
          <a:lstStyle/>
          <a:p>
            <a:pPr algn="ctr"/>
            <a:r>
              <a:rPr lang="en-US" u="sng" dirty="0" smtClean="0"/>
              <a:t>Typical Rigid PVC Lubricant System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3996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Paraffinic Hydrocarbon Wax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efined from crude or synthetic based on ethylene or methane</a:t>
            </a:r>
          </a:p>
          <a:p>
            <a:pPr lvl="2"/>
            <a:r>
              <a:rPr lang="en-US" dirty="0" smtClean="0"/>
              <a:t>Typical C</a:t>
            </a:r>
            <a:r>
              <a:rPr lang="en-US" baseline="-25000" dirty="0" smtClean="0"/>
              <a:t>32</a:t>
            </a:r>
            <a:r>
              <a:rPr lang="en-US" dirty="0" smtClean="0"/>
              <a:t>H</a:t>
            </a:r>
            <a:r>
              <a:rPr lang="en-US" baseline="-25000" dirty="0" smtClean="0"/>
              <a:t>66</a:t>
            </a:r>
            <a:endParaRPr lang="en-US" baseline="-25000" dirty="0"/>
          </a:p>
          <a:p>
            <a:pPr lvl="2"/>
            <a:endParaRPr lang="en-US" dirty="0" smtClean="0"/>
          </a:p>
          <a:p>
            <a:r>
              <a:rPr lang="en-US" dirty="0" smtClean="0"/>
              <a:t>Calcium Stearate</a:t>
            </a:r>
          </a:p>
          <a:p>
            <a:pPr lvl="2"/>
            <a:r>
              <a:rPr lang="en-US" dirty="0" smtClean="0"/>
              <a:t>Calcium salt of acid from natural fats and oils</a:t>
            </a:r>
          </a:p>
          <a:p>
            <a:pPr lvl="2"/>
            <a:r>
              <a:rPr lang="en-US" dirty="0" smtClean="0"/>
              <a:t>Ca(C</a:t>
            </a:r>
            <a:r>
              <a:rPr lang="en-US" baseline="-25000" dirty="0" smtClean="0"/>
              <a:t>18</a:t>
            </a:r>
            <a:r>
              <a:rPr lang="en-US" dirty="0" smtClean="0"/>
              <a:t>H</a:t>
            </a:r>
            <a:r>
              <a:rPr lang="en-US" baseline="-25000" dirty="0" smtClean="0"/>
              <a:t>35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Oxidized PE Wax</a:t>
            </a:r>
          </a:p>
          <a:p>
            <a:pPr lvl="2"/>
            <a:r>
              <a:rPr lang="en-US" dirty="0" smtClean="0"/>
              <a:t>Ethylene based</a:t>
            </a:r>
          </a:p>
          <a:p>
            <a:pPr lvl="2"/>
            <a:r>
              <a:rPr lang="en-US" dirty="0" smtClean="0"/>
              <a:t>C</a:t>
            </a:r>
            <a:r>
              <a:rPr lang="en-US" baseline="-25000" dirty="0" smtClean="0"/>
              <a:t>100+</a:t>
            </a:r>
            <a:r>
              <a:rPr lang="en-US" dirty="0" smtClean="0"/>
              <a:t>H</a:t>
            </a:r>
            <a:r>
              <a:rPr lang="en-US" baseline="-25000" dirty="0" smtClean="0"/>
              <a:t>200+</a:t>
            </a:r>
            <a:r>
              <a:rPr lang="en-US" dirty="0" smtClean="0"/>
              <a:t>O</a:t>
            </a:r>
            <a:r>
              <a:rPr lang="en-US" baseline="-25000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 PVC Lubricants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Product Options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3600"/>
            <a:ext cx="7704667" cy="333281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Individual Ingredients</a:t>
            </a:r>
          </a:p>
          <a:p>
            <a:r>
              <a:rPr lang="en-US" dirty="0" smtClean="0"/>
              <a:t>Combinations of multiple lubricants (Paraffin, </a:t>
            </a:r>
            <a:r>
              <a:rPr lang="en-US" dirty="0" err="1" smtClean="0"/>
              <a:t>oPE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Total systems include paraffin, </a:t>
            </a:r>
            <a:r>
              <a:rPr lang="en-US" dirty="0" err="1" smtClean="0"/>
              <a:t>oPE</a:t>
            </a:r>
            <a:r>
              <a:rPr lang="en-US" dirty="0" smtClean="0"/>
              <a:t>, and calcium stearate</a:t>
            </a:r>
          </a:p>
          <a:p>
            <a:r>
              <a:rPr lang="en-US" dirty="0" smtClean="0"/>
              <a:t>Dust free, free flowing, fully melting calcium stearate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u="none" dirty="0" smtClean="0"/>
              <a:t>2016 Vinyl </a:t>
            </a:r>
            <a:r>
              <a:rPr lang="en-US" b="1" u="none" dirty="0" err="1" smtClean="0"/>
              <a:t>Retec</a:t>
            </a:r>
            <a:r>
              <a:rPr lang="en-US" b="1" u="none" dirty="0" smtClean="0"/>
              <a:t>    </a:t>
            </a:r>
            <a:endParaRPr lang="en-US" b="1" u="none" dirty="0"/>
          </a:p>
        </p:txBody>
      </p:sp>
    </p:spTree>
    <p:extLst>
      <p:ext uri="{BB962C8B-B14F-4D97-AF65-F5344CB8AC3E}">
        <p14:creationId xmlns:p14="http://schemas.microsoft.com/office/powerpoint/2010/main" val="113357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762000"/>
            <a:ext cx="7704667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Paraffin Waxes</a:t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391400" cy="4247216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7200" u="sng" dirty="0" smtClean="0"/>
              <a:t>Paraffin waxes are mixtures of branched and straight chain molecules</a:t>
            </a:r>
            <a:endParaRPr lang="en-US" sz="3800" dirty="0" smtClean="0"/>
          </a:p>
          <a:p>
            <a:pPr marL="365760" lvl="1" indent="0">
              <a:buNone/>
            </a:pPr>
            <a:endParaRPr lang="en-US" sz="4900" dirty="0" smtClean="0"/>
          </a:p>
          <a:p>
            <a:pPr marL="365760" lvl="1" indent="0">
              <a:buNone/>
            </a:pPr>
            <a:r>
              <a:rPr lang="en-US" sz="4900" b="1" u="sng" dirty="0" smtClean="0"/>
              <a:t>Normal Straight Chain Content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4000" dirty="0" smtClean="0"/>
              <a:t>CH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/>
              <a:t>3</a:t>
            </a:r>
          </a:p>
          <a:p>
            <a:pPr marL="365760" lvl="1" indent="0">
              <a:buNone/>
            </a:pPr>
            <a:endParaRPr lang="en-US" sz="1050" dirty="0"/>
          </a:p>
          <a:p>
            <a:pPr marL="365760" lvl="1" indent="0">
              <a:buNone/>
            </a:pPr>
            <a:endParaRPr lang="en-US" sz="1050" dirty="0"/>
          </a:p>
          <a:p>
            <a:pPr marL="365760" lvl="1" indent="0">
              <a:buNone/>
            </a:pPr>
            <a:r>
              <a:rPr lang="en-US" sz="4900" b="1" u="sng" dirty="0" smtClean="0"/>
              <a:t>Branched or “Non-normal” Content</a:t>
            </a:r>
          </a:p>
          <a:p>
            <a:pPr marL="365760" lvl="1" indent="0">
              <a:buNone/>
            </a:pPr>
            <a:endParaRPr lang="en-US" sz="3100" dirty="0"/>
          </a:p>
          <a:p>
            <a:pPr marL="365760" lvl="1" indent="0">
              <a:buNone/>
            </a:pPr>
            <a:endParaRPr lang="en-US" sz="4000" dirty="0" smtClean="0"/>
          </a:p>
          <a:p>
            <a:pPr marL="365760" lvl="1" indent="0">
              <a:buNone/>
            </a:pPr>
            <a:r>
              <a:rPr lang="en-US" sz="4000" dirty="0" smtClean="0"/>
              <a:t>                    CH</a:t>
            </a:r>
            <a:r>
              <a:rPr lang="en-US" sz="4000" baseline="-25000" dirty="0" smtClean="0"/>
              <a:t>3</a:t>
            </a:r>
            <a:endParaRPr lang="en-US" sz="4000" baseline="-25000" dirty="0"/>
          </a:p>
          <a:p>
            <a:pPr marL="457200" lvl="1" indent="0">
              <a:buNone/>
            </a:pPr>
            <a:r>
              <a:rPr lang="en-US" sz="4000" dirty="0" smtClean="0"/>
              <a:t>CH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/>
              <a:t>CH</a:t>
            </a:r>
            <a:r>
              <a:rPr lang="en-US" sz="4000" baseline="-25000" dirty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3</a:t>
            </a:r>
          </a:p>
          <a:p>
            <a:pPr marL="365760" lvl="1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                                                                                                             		    CH</a:t>
            </a:r>
            <a:r>
              <a:rPr lang="en-US" sz="4000" baseline="-25000" dirty="0" smtClean="0"/>
              <a:t>2</a:t>
            </a:r>
          </a:p>
          <a:p>
            <a:pPr marL="365760" lvl="1" indent="0">
              <a:buNone/>
            </a:pPr>
            <a:r>
              <a:rPr lang="en-US" sz="4000" dirty="0" smtClean="0"/>
              <a:t>                                                                          				</a:t>
            </a:r>
            <a:r>
              <a:rPr lang="en-US" sz="4000" dirty="0"/>
              <a:t>	</a:t>
            </a:r>
            <a:r>
              <a:rPr lang="en-US" sz="4000" dirty="0" smtClean="0"/>
              <a:t>                      CH</a:t>
            </a:r>
            <a:r>
              <a:rPr lang="en-US" sz="4000" baseline="-25000" dirty="0" smtClean="0"/>
              <a:t>2</a:t>
            </a:r>
          </a:p>
          <a:p>
            <a:pPr marL="365760" lvl="1" indent="0">
              <a:buNone/>
            </a:pPr>
            <a:r>
              <a:rPr lang="en-US" sz="4000" dirty="0" smtClean="0"/>
              <a:t>				                     					    CH</a:t>
            </a:r>
            <a:r>
              <a:rPr lang="en-US" sz="4000" baseline="-25000" dirty="0" smtClean="0"/>
              <a:t>3</a:t>
            </a:r>
          </a:p>
          <a:p>
            <a:pPr marL="365760" lvl="1" indent="0">
              <a:buNone/>
            </a:pPr>
            <a:endParaRPr lang="en-US" sz="4000" baseline="-25000" dirty="0"/>
          </a:p>
          <a:p>
            <a:pPr marL="365760" lvl="1" indent="0" algn="ctr">
              <a:buNone/>
            </a:pPr>
            <a:r>
              <a:rPr lang="en-US" sz="4800" b="1" dirty="0" smtClean="0"/>
              <a:t>Over 1,000,000 different C</a:t>
            </a:r>
            <a:r>
              <a:rPr lang="en-US" sz="4800" b="1" baseline="-25000" dirty="0" smtClean="0"/>
              <a:t>32+</a:t>
            </a:r>
            <a:r>
              <a:rPr lang="en-US" sz="4800" b="1" dirty="0" smtClean="0"/>
              <a:t> H</a:t>
            </a:r>
            <a:r>
              <a:rPr lang="en-US" sz="4800" b="1" baseline="-25000" dirty="0" smtClean="0"/>
              <a:t>66+</a:t>
            </a:r>
            <a:r>
              <a:rPr lang="en-US" sz="4800" b="1" dirty="0" smtClean="0"/>
              <a:t> molecular structures are possible.  </a:t>
            </a:r>
            <a:endParaRPr lang="en-US" sz="4800" b="1" dirty="0"/>
          </a:p>
          <a:p>
            <a:pPr lvl="1" algn="ctr"/>
            <a:endParaRPr lang="en-US" sz="4800" b="1" dirty="0"/>
          </a:p>
          <a:p>
            <a:pPr lvl="1" algn="ctr"/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018866"/>
            <a:ext cx="5314517" cy="365125"/>
          </a:xfrm>
        </p:spPr>
        <p:txBody>
          <a:bodyPr/>
          <a:lstStyle/>
          <a:p>
            <a:pPr algn="ctr">
              <a:defRPr/>
            </a:pPr>
            <a:endParaRPr lang="en-US" b="1" u="none" dirty="0" smtClean="0"/>
          </a:p>
          <a:p>
            <a:pPr algn="ctr">
              <a:defRPr/>
            </a:pPr>
            <a:r>
              <a:rPr lang="en-US" b="1" u="none" dirty="0" smtClean="0"/>
              <a:t>2016 </a:t>
            </a:r>
            <a:r>
              <a:rPr lang="en-US" b="1" u="none" dirty="0"/>
              <a:t>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2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u="sng" dirty="0" smtClean="0"/>
              <a:t>Effect of Wax Molecule Size on Rheology</a:t>
            </a:r>
            <a:endParaRPr lang="en-US" sz="3500" u="sng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069857"/>
              </p:ext>
            </p:extLst>
          </p:nvPr>
        </p:nvGraphicFramePr>
        <p:xfrm>
          <a:off x="1066800" y="2438401"/>
          <a:ext cx="788246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617"/>
                <a:gridCol w="1970617"/>
                <a:gridCol w="1970617"/>
                <a:gridCol w="1970617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Carbon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Fusion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Fusion Torque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Equil. Temp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166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21.3 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&gt;195°C.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352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15.2</a:t>
                      </a:r>
                      <a:r>
                        <a:rPr lang="en-US" baseline="0" dirty="0" smtClean="0"/>
                        <a:t> 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188°C.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2,120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 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188°C.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100+ (PE Wax)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18.9 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&gt;195°C.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u="none" dirty="0"/>
              <a:t>2016 Vinyl </a:t>
            </a:r>
            <a:r>
              <a:rPr lang="en-US" b="1" u="none" dirty="0" err="1"/>
              <a:t>Retec</a:t>
            </a:r>
            <a:r>
              <a:rPr lang="en-US" b="1" u="none" dirty="0"/>
              <a:t>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410200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none" dirty="0" smtClean="0">
                <a:solidFill>
                  <a:schemeClr val="tx1"/>
                </a:solidFill>
              </a:rPr>
              <a:t>C</a:t>
            </a:r>
            <a:r>
              <a:rPr lang="en-US" sz="1600" u="none" baseline="-25000" dirty="0" smtClean="0">
                <a:solidFill>
                  <a:schemeClr val="tx1"/>
                </a:solidFill>
              </a:rPr>
              <a:t>26</a:t>
            </a:r>
            <a:r>
              <a:rPr lang="en-US" sz="1600" u="none" dirty="0" smtClean="0">
                <a:solidFill>
                  <a:schemeClr val="tx1"/>
                </a:solidFill>
              </a:rPr>
              <a:t> more soluble in rigid PVC.   C</a:t>
            </a:r>
            <a:r>
              <a:rPr lang="en-US" sz="1600" u="none" baseline="-25000" dirty="0" smtClean="0">
                <a:solidFill>
                  <a:schemeClr val="tx1"/>
                </a:solidFill>
              </a:rPr>
              <a:t>40+</a:t>
            </a:r>
            <a:r>
              <a:rPr lang="en-US" sz="1600" u="none" dirty="0" smtClean="0">
                <a:solidFill>
                  <a:schemeClr val="tx1"/>
                </a:solidFill>
              </a:rPr>
              <a:t> insoluble in rigid PVC.</a:t>
            </a:r>
            <a:endParaRPr lang="en-US" sz="16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5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10901</TotalTime>
  <Words>727</Words>
  <Application>Microsoft Office PowerPoint</Application>
  <PresentationFormat>On-screen Show (4:3)</PresentationFormat>
  <Paragraphs>224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Corbel</vt:lpstr>
      <vt:lpstr>Helvetica</vt:lpstr>
      <vt:lpstr>Tahoma</vt:lpstr>
      <vt:lpstr>Parallax</vt:lpstr>
      <vt:lpstr>PowerPoint Presentation</vt:lpstr>
      <vt:lpstr>Typical Rigid PVC Pipe Formulation</vt:lpstr>
      <vt:lpstr>  Widely Used Rigid PVC Lubricants</vt:lpstr>
      <vt:lpstr>Rigid PVC Lubricants </vt:lpstr>
      <vt:lpstr>Rigid PVC Lubricants</vt:lpstr>
      <vt:lpstr>Typical Rigid PVC Lubricant System</vt:lpstr>
      <vt:lpstr>Rigid PVC Lubricants Product Options</vt:lpstr>
      <vt:lpstr> Paraffin Waxes </vt:lpstr>
      <vt:lpstr>Effect of Wax Molecule Size on Rheology</vt:lpstr>
      <vt:lpstr>Lubricants are  Mechanical Stabilizers</vt:lpstr>
      <vt:lpstr>Mechanical Stabilization of Rigid PVC</vt:lpstr>
      <vt:lpstr>Mechanical Stabilization of Rigid PVC</vt:lpstr>
      <vt:lpstr>Rigid PVC – Higher Stabilizer</vt:lpstr>
      <vt:lpstr>Rigid PVC – Lower Stabilizer</vt:lpstr>
      <vt:lpstr>Rigid PVC – Lubricants Only</vt:lpstr>
      <vt:lpstr>Reducing Tin Stabilizer</vt:lpstr>
      <vt:lpstr>Mechanical Stabilization of Rigid PVC Color Development</vt:lpstr>
      <vt:lpstr>Mechanical Stabilization of Rigid PVC Color Development</vt:lpstr>
      <vt:lpstr>Post Fusion Torque</vt:lpstr>
      <vt:lpstr>PPI PVC Pipe Range Composition  Lubrication Limits</vt:lpstr>
      <vt:lpstr>Ideal Post Fusion Torque Example  RX-7 Calcium Stearate Free Formulation</vt:lpstr>
      <vt:lpstr>Conclusions</vt:lpstr>
      <vt:lpstr>Conclusions</vt:lpstr>
      <vt:lpstr>PowerPoint Presentation</vt:lpstr>
    </vt:vector>
  </TitlesOfParts>
  <Company>Beveridge Seay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Beveridge Seay</dc:creator>
  <cp:lastModifiedBy>Tom Pedersen</cp:lastModifiedBy>
  <cp:revision>300</cp:revision>
  <cp:lastPrinted>2012-05-18T14:29:55Z</cp:lastPrinted>
  <dcterms:created xsi:type="dcterms:W3CDTF">2003-02-11T16:05:02Z</dcterms:created>
  <dcterms:modified xsi:type="dcterms:W3CDTF">2017-02-02T14:21:57Z</dcterms:modified>
  <cp:contentStatus/>
</cp:coreProperties>
</file>