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4076" r:id="rId1"/>
  </p:sldMasterIdLst>
  <p:notesMasterIdLst>
    <p:notesMasterId r:id="rId26"/>
  </p:notesMasterIdLst>
  <p:handoutMasterIdLst>
    <p:handoutMasterId r:id="rId27"/>
  </p:handoutMasterIdLst>
  <p:sldIdLst>
    <p:sldId id="391" r:id="rId2"/>
    <p:sldId id="360" r:id="rId3"/>
    <p:sldId id="343" r:id="rId4"/>
    <p:sldId id="403" r:id="rId5"/>
    <p:sldId id="348" r:id="rId6"/>
    <p:sldId id="339" r:id="rId7"/>
    <p:sldId id="399" r:id="rId8"/>
    <p:sldId id="345" r:id="rId9"/>
    <p:sldId id="378" r:id="rId10"/>
    <p:sldId id="400" r:id="rId11"/>
    <p:sldId id="401" r:id="rId12"/>
    <p:sldId id="392" r:id="rId13"/>
    <p:sldId id="393" r:id="rId14"/>
    <p:sldId id="394" r:id="rId15"/>
    <p:sldId id="395" r:id="rId16"/>
    <p:sldId id="404" r:id="rId17"/>
    <p:sldId id="396" r:id="rId18"/>
    <p:sldId id="405" r:id="rId19"/>
    <p:sldId id="409" r:id="rId20"/>
    <p:sldId id="410" r:id="rId21"/>
    <p:sldId id="406" r:id="rId22"/>
    <p:sldId id="407" r:id="rId23"/>
    <p:sldId id="408" r:id="rId24"/>
    <p:sldId id="382" r:id="rId25"/>
  </p:sldIdLst>
  <p:sldSz cx="9144000" cy="6858000" type="screen4x3"/>
  <p:notesSz cx="6950075" cy="9236075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4400" u="sng" kern="1200">
        <a:solidFill>
          <a:schemeClr val="bg1"/>
        </a:solidFill>
        <a:latin typeface="Helvetica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4400" u="sng" kern="1200">
        <a:solidFill>
          <a:schemeClr val="bg1"/>
        </a:solidFill>
        <a:latin typeface="Helvetica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4400" u="sng" kern="1200">
        <a:solidFill>
          <a:schemeClr val="bg1"/>
        </a:solidFill>
        <a:latin typeface="Helvetica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4400" u="sng" kern="1200">
        <a:solidFill>
          <a:schemeClr val="bg1"/>
        </a:solidFill>
        <a:latin typeface="Helvetica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4400" u="sng" kern="1200">
        <a:solidFill>
          <a:schemeClr val="bg1"/>
        </a:solidFill>
        <a:latin typeface="Helvetica" pitchFamily="34" charset="0"/>
        <a:ea typeface="+mn-ea"/>
        <a:cs typeface="+mn-cs"/>
      </a:defRPr>
    </a:lvl5pPr>
    <a:lvl6pPr marL="2286000" algn="l" defTabSz="914400" rtl="0" eaLnBrk="1" latinLnBrk="0" hangingPunct="1">
      <a:defRPr sz="4400" u="sng" kern="1200">
        <a:solidFill>
          <a:schemeClr val="bg1"/>
        </a:solidFill>
        <a:latin typeface="Helvetica" pitchFamily="34" charset="0"/>
        <a:ea typeface="+mn-ea"/>
        <a:cs typeface="+mn-cs"/>
      </a:defRPr>
    </a:lvl6pPr>
    <a:lvl7pPr marL="2743200" algn="l" defTabSz="914400" rtl="0" eaLnBrk="1" latinLnBrk="0" hangingPunct="1">
      <a:defRPr sz="4400" u="sng" kern="1200">
        <a:solidFill>
          <a:schemeClr val="bg1"/>
        </a:solidFill>
        <a:latin typeface="Helvetica" pitchFamily="34" charset="0"/>
        <a:ea typeface="+mn-ea"/>
        <a:cs typeface="+mn-cs"/>
      </a:defRPr>
    </a:lvl7pPr>
    <a:lvl8pPr marL="3200400" algn="l" defTabSz="914400" rtl="0" eaLnBrk="1" latinLnBrk="0" hangingPunct="1">
      <a:defRPr sz="4400" u="sng" kern="1200">
        <a:solidFill>
          <a:schemeClr val="bg1"/>
        </a:solidFill>
        <a:latin typeface="Helvetica" pitchFamily="34" charset="0"/>
        <a:ea typeface="+mn-ea"/>
        <a:cs typeface="+mn-cs"/>
      </a:defRPr>
    </a:lvl8pPr>
    <a:lvl9pPr marL="3657600" algn="l" defTabSz="914400" rtl="0" eaLnBrk="1" latinLnBrk="0" hangingPunct="1">
      <a:defRPr sz="4400" u="sng" kern="1200">
        <a:solidFill>
          <a:schemeClr val="bg1"/>
        </a:solidFill>
        <a:latin typeface="Helvetica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440">
          <p15:clr>
            <a:srgbClr val="A4A3A4"/>
          </p15:clr>
        </p15:guide>
        <p15:guide id="2" orient="horz" pos="288">
          <p15:clr>
            <a:srgbClr val="A4A3A4"/>
          </p15:clr>
        </p15:guide>
        <p15:guide id="3" orient="horz" pos="2592">
          <p15:clr>
            <a:srgbClr val="A4A3A4"/>
          </p15:clr>
        </p15:guide>
        <p15:guide id="4" orient="horz" pos="2448">
          <p15:clr>
            <a:srgbClr val="A4A3A4"/>
          </p15:clr>
        </p15:guide>
        <p15:guide id="5" orient="horz" pos="2304">
          <p15:clr>
            <a:srgbClr val="A4A3A4"/>
          </p15:clr>
        </p15:guide>
        <p15:guide id="6" orient="horz" pos="3312">
          <p15:clr>
            <a:srgbClr val="A4A3A4"/>
          </p15:clr>
        </p15:guide>
        <p15:guide id="7" orient="horz" pos="4032">
          <p15:clr>
            <a:srgbClr val="A4A3A4"/>
          </p15:clr>
        </p15:guide>
        <p15:guide id="8" orient="horz" pos="2736">
          <p15:clr>
            <a:srgbClr val="A4A3A4"/>
          </p15:clr>
        </p15:guide>
        <p15:guide id="9" pos="576">
          <p15:clr>
            <a:srgbClr val="A4A3A4"/>
          </p15:clr>
        </p15:guide>
        <p15:guide id="10" pos="5616">
          <p15:clr>
            <a:srgbClr val="A4A3A4"/>
          </p15:clr>
        </p15:guide>
        <p15:guide id="11" pos="1872">
          <p15:clr>
            <a:srgbClr val="A4A3A4"/>
          </p15:clr>
        </p15:guide>
        <p15:guide id="12" pos="4464">
          <p15:clr>
            <a:srgbClr val="A4A3A4"/>
          </p15:clr>
        </p15:guide>
        <p15:guide id="13" pos="1728">
          <p15:clr>
            <a:srgbClr val="A4A3A4"/>
          </p15:clr>
        </p15:guide>
        <p15:guide id="14" pos="3024">
          <p15:clr>
            <a:srgbClr val="A4A3A4"/>
          </p15:clr>
        </p15:guide>
        <p15:guide id="15" pos="4320">
          <p15:clr>
            <a:srgbClr val="A4A3A4"/>
          </p15:clr>
        </p15:guide>
        <p15:guide id="16" pos="3168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09" userDrawn="1">
          <p15:clr>
            <a:srgbClr val="A4A3A4"/>
          </p15:clr>
        </p15:guide>
        <p15:guide id="2" pos="2189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CC"/>
    <a:srgbClr val="0000FF"/>
    <a:srgbClr val="333333"/>
    <a:srgbClr val="FF0000"/>
    <a:srgbClr val="C0C0C0"/>
    <a:srgbClr val="FFFF00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2" autoAdjust="0"/>
    <p:restoredTop sz="89905" autoAdjust="0"/>
  </p:normalViewPr>
  <p:slideViewPr>
    <p:cSldViewPr>
      <p:cViewPr varScale="1">
        <p:scale>
          <a:sx n="115" d="100"/>
          <a:sy n="115" d="100"/>
        </p:scale>
        <p:origin x="906" y="114"/>
      </p:cViewPr>
      <p:guideLst>
        <p:guide orient="horz" pos="1440"/>
        <p:guide orient="horz" pos="288"/>
        <p:guide orient="horz" pos="2592"/>
        <p:guide orient="horz" pos="2448"/>
        <p:guide orient="horz" pos="2304"/>
        <p:guide orient="horz" pos="3312"/>
        <p:guide orient="horz" pos="4032"/>
        <p:guide orient="horz" pos="2736"/>
        <p:guide pos="576"/>
        <p:guide pos="5616"/>
        <p:guide pos="1872"/>
        <p:guide pos="4464"/>
        <p:guide pos="1728"/>
        <p:guide pos="3024"/>
        <p:guide pos="4320"/>
        <p:guide pos="316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2" d="100"/>
          <a:sy n="52" d="100"/>
        </p:scale>
        <p:origin x="-1860" y="-90"/>
      </p:cViewPr>
      <p:guideLst>
        <p:guide orient="horz" pos="2909"/>
        <p:guide pos="2189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handoutMaster" Target="handoutMasters/handoutMaster1.xml"/><Relationship Id="rId30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3011699" cy="4618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82" tIns="46241" rIns="92482" bIns="46241" numCol="1" anchor="t" anchorCtr="0" compatLnSpc="1">
            <a:prstTxWarp prst="textNoShape">
              <a:avLst/>
            </a:prstTxWarp>
          </a:bodyPr>
          <a:lstStyle>
            <a:lvl1pPr>
              <a:defRPr sz="1200" u="none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en-US" altLang="en-US" dirty="0" smtClean="0"/>
              <a:t>Rheogistics  ®</a:t>
            </a:r>
            <a:endParaRPr lang="en-US" altLang="en-US" dirty="0"/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38378" y="1"/>
            <a:ext cx="3011699" cy="4618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82" tIns="46241" rIns="92482" bIns="46241" numCol="1" anchor="t" anchorCtr="0" compatLnSpc="1">
            <a:prstTxWarp prst="textNoShape">
              <a:avLst/>
            </a:prstTxWarp>
          </a:bodyPr>
          <a:lstStyle>
            <a:lvl1pPr algn="r">
              <a:defRPr sz="1200" u="none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3994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774273"/>
            <a:ext cx="3011699" cy="4618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82" tIns="46241" rIns="92482" bIns="46241" numCol="1" anchor="b" anchorCtr="0" compatLnSpc="1">
            <a:prstTxWarp prst="textNoShape">
              <a:avLst/>
            </a:prstTxWarp>
          </a:bodyPr>
          <a:lstStyle>
            <a:lvl1pPr>
              <a:defRPr sz="1200" u="none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3994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38378" y="8774273"/>
            <a:ext cx="3011699" cy="4618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82" tIns="46241" rIns="92482" bIns="46241" numCol="1" anchor="b" anchorCtr="0" compatLnSpc="1">
            <a:prstTxWarp prst="textNoShape">
              <a:avLst/>
            </a:prstTxWarp>
          </a:bodyPr>
          <a:lstStyle>
            <a:lvl1pPr algn="r">
              <a:defRPr sz="1200" u="none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67C38062-46C3-4CD2-B09B-036C8B8BFE5F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4155471079"/>
      </p:ext>
    </p:extLst>
  </p:cSld>
  <p:clrMap bg1="lt1" tx1="dk1" bg2="lt2" tx2="dk2" accent1="accent1" accent2="accent2" accent3="accent3" accent4="accent4" accent5="accent5" accent6="accent6" hlink="hlink" folHlink="folHlink"/>
  <p:hf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3011699" cy="4618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82" tIns="46241" rIns="92482" bIns="46241" numCol="1" anchor="t" anchorCtr="0" compatLnSpc="1">
            <a:prstTxWarp prst="textNoShape">
              <a:avLst/>
            </a:prstTxWarp>
          </a:bodyPr>
          <a:lstStyle>
            <a:lvl1pPr>
              <a:defRPr sz="1200" u="none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en-US" altLang="en-US" dirty="0" smtClean="0"/>
              <a:t>Rheogistics  ®</a:t>
            </a:r>
            <a:endParaRPr lang="en-US" altLang="en-US" dirty="0"/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38378" y="1"/>
            <a:ext cx="3011699" cy="4618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82" tIns="46241" rIns="92482" bIns="46241" numCol="1" anchor="t" anchorCtr="0" compatLnSpc="1">
            <a:prstTxWarp prst="textNoShape">
              <a:avLst/>
            </a:prstTxWarp>
          </a:bodyPr>
          <a:lstStyle>
            <a:lvl1pPr algn="r">
              <a:defRPr sz="1200" u="none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4506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66813" y="693738"/>
            <a:ext cx="4616450" cy="346233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76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26678" y="4387136"/>
            <a:ext cx="5096721" cy="41562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82" tIns="46241" rIns="92482" bIns="4624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noProof="0" smtClean="0"/>
              <a:t>Click to edit Master text styles</a:t>
            </a:r>
          </a:p>
          <a:p>
            <a:pPr lvl="1"/>
            <a:r>
              <a:rPr lang="en-US" altLang="en-US" noProof="0" smtClean="0"/>
              <a:t>Second level</a:t>
            </a:r>
          </a:p>
          <a:p>
            <a:pPr lvl="2"/>
            <a:r>
              <a:rPr lang="en-US" altLang="en-US" noProof="0" smtClean="0"/>
              <a:t>Third level</a:t>
            </a:r>
          </a:p>
          <a:p>
            <a:pPr lvl="3"/>
            <a:r>
              <a:rPr lang="en-US" altLang="en-US" noProof="0" smtClean="0"/>
              <a:t>Fourth level</a:t>
            </a:r>
          </a:p>
          <a:p>
            <a:pPr lvl="4"/>
            <a:r>
              <a:rPr lang="en-US" altLang="en-US" noProof="0" smtClean="0"/>
              <a:t>Fifth level</a:t>
            </a:r>
          </a:p>
        </p:txBody>
      </p:sp>
      <p:sp>
        <p:nvSpPr>
          <p:cNvPr id="276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774273"/>
            <a:ext cx="3011699" cy="4618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82" tIns="46241" rIns="92482" bIns="46241" numCol="1" anchor="b" anchorCtr="0" compatLnSpc="1">
            <a:prstTxWarp prst="textNoShape">
              <a:avLst/>
            </a:prstTxWarp>
          </a:bodyPr>
          <a:lstStyle>
            <a:lvl1pPr>
              <a:defRPr sz="1200" u="none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276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38378" y="8774273"/>
            <a:ext cx="3011699" cy="4618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82" tIns="46241" rIns="92482" bIns="46241" numCol="1" anchor="b" anchorCtr="0" compatLnSpc="1">
            <a:prstTxWarp prst="textNoShape">
              <a:avLst/>
            </a:prstTxWarp>
          </a:bodyPr>
          <a:lstStyle>
            <a:lvl1pPr algn="r">
              <a:defRPr sz="1200" u="none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4BF30C22-FA78-42EB-9F1D-AA9764A1F96B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991779970"/>
      </p:ext>
    </p:extLst>
  </p:cSld>
  <p:clrMap bg1="lt1" tx1="dk1" bg2="lt2" tx2="dk2" accent1="accent1" accent2="accent2" accent3="accent3" accent4="accent4" accent5="accent5" accent6="accent6" hlink="hlink" folHlink="folHlink"/>
  <p:hf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oup 24"/>
          <p:cNvGrpSpPr/>
          <p:nvPr/>
        </p:nvGrpSpPr>
        <p:grpSpPr>
          <a:xfrm>
            <a:off x="203200" y="0"/>
            <a:ext cx="3778250" cy="6858001"/>
            <a:chOff x="203200" y="0"/>
            <a:chExt cx="3778250" cy="6858001"/>
          </a:xfrm>
        </p:grpSpPr>
        <p:sp>
          <p:nvSpPr>
            <p:cNvPr id="14" name="Freeform 6"/>
            <p:cNvSpPr/>
            <p:nvPr/>
          </p:nvSpPr>
          <p:spPr bwMode="auto">
            <a:xfrm>
              <a:off x="641350" y="0"/>
              <a:ext cx="1365250" cy="3971925"/>
            </a:xfrm>
            <a:custGeom>
              <a:avLst/>
              <a:gdLst/>
              <a:ahLst/>
              <a:cxnLst/>
              <a:rect l="0" t="0" r="r" b="b"/>
              <a:pathLst>
                <a:path w="860" h="2502">
                  <a:moveTo>
                    <a:pt x="0" y="2445"/>
                  </a:moveTo>
                  <a:lnTo>
                    <a:pt x="228" y="2502"/>
                  </a:lnTo>
                  <a:lnTo>
                    <a:pt x="860" y="0"/>
                  </a:lnTo>
                  <a:lnTo>
                    <a:pt x="620" y="0"/>
                  </a:lnTo>
                  <a:lnTo>
                    <a:pt x="0" y="2445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15" name="Freeform 7"/>
            <p:cNvSpPr/>
            <p:nvPr/>
          </p:nvSpPr>
          <p:spPr bwMode="auto">
            <a:xfrm>
              <a:off x="203200" y="0"/>
              <a:ext cx="1336675" cy="3862388"/>
            </a:xfrm>
            <a:custGeom>
              <a:avLst/>
              <a:gdLst/>
              <a:ahLst/>
              <a:cxnLst/>
              <a:rect l="0" t="0" r="r" b="b"/>
              <a:pathLst>
                <a:path w="842" h="2433">
                  <a:moveTo>
                    <a:pt x="842" y="0"/>
                  </a:moveTo>
                  <a:lnTo>
                    <a:pt x="602" y="0"/>
                  </a:lnTo>
                  <a:lnTo>
                    <a:pt x="0" y="2376"/>
                  </a:lnTo>
                  <a:lnTo>
                    <a:pt x="228" y="2433"/>
                  </a:lnTo>
                  <a:lnTo>
                    <a:pt x="842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6" name="Freeform 8"/>
            <p:cNvSpPr/>
            <p:nvPr/>
          </p:nvSpPr>
          <p:spPr bwMode="auto">
            <a:xfrm>
              <a:off x="207963" y="3776663"/>
              <a:ext cx="1936750" cy="3081338"/>
            </a:xfrm>
            <a:custGeom>
              <a:avLst/>
              <a:gdLst/>
              <a:ahLst/>
              <a:cxnLst/>
              <a:rect l="0" t="0" r="r" b="b"/>
              <a:pathLst>
                <a:path w="1220" h="1941">
                  <a:moveTo>
                    <a:pt x="0" y="0"/>
                  </a:moveTo>
                  <a:lnTo>
                    <a:pt x="1166" y="1941"/>
                  </a:lnTo>
                  <a:lnTo>
                    <a:pt x="1220" y="19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0" name="Freeform 9"/>
            <p:cNvSpPr/>
            <p:nvPr/>
          </p:nvSpPr>
          <p:spPr bwMode="auto">
            <a:xfrm>
              <a:off x="646113" y="3886200"/>
              <a:ext cx="2373313" cy="2971800"/>
            </a:xfrm>
            <a:custGeom>
              <a:avLst/>
              <a:gdLst/>
              <a:ahLst/>
              <a:cxnLst/>
              <a:rect l="0" t="0" r="r" b="b"/>
              <a:pathLst>
                <a:path w="1495" h="1872">
                  <a:moveTo>
                    <a:pt x="1495" y="1872"/>
                  </a:moveTo>
                  <a:lnTo>
                    <a:pt x="0" y="0"/>
                  </a:lnTo>
                  <a:lnTo>
                    <a:pt x="1442" y="1872"/>
                  </a:lnTo>
                  <a:lnTo>
                    <a:pt x="1495" y="1872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1" name="Freeform 10"/>
            <p:cNvSpPr/>
            <p:nvPr/>
          </p:nvSpPr>
          <p:spPr bwMode="auto">
            <a:xfrm>
              <a:off x="641350" y="3881438"/>
              <a:ext cx="3340100" cy="2976563"/>
            </a:xfrm>
            <a:custGeom>
              <a:avLst/>
              <a:gdLst/>
              <a:ahLst/>
              <a:cxnLst/>
              <a:rect l="0" t="0" r="r" b="b"/>
              <a:pathLst>
                <a:path w="2104" h="1875">
                  <a:moveTo>
                    <a:pt x="0" y="0"/>
                  </a:moveTo>
                  <a:lnTo>
                    <a:pt x="3" y="3"/>
                  </a:lnTo>
                  <a:lnTo>
                    <a:pt x="1498" y="1875"/>
                  </a:lnTo>
                  <a:lnTo>
                    <a:pt x="2104" y="1875"/>
                  </a:lnTo>
                  <a:lnTo>
                    <a:pt x="228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2" name="Freeform 11"/>
            <p:cNvSpPr/>
            <p:nvPr/>
          </p:nvSpPr>
          <p:spPr bwMode="auto">
            <a:xfrm>
              <a:off x="203200" y="3771900"/>
              <a:ext cx="2660650" cy="3086100"/>
            </a:xfrm>
            <a:custGeom>
              <a:avLst/>
              <a:gdLst/>
              <a:ahLst/>
              <a:cxnLst/>
              <a:rect l="0" t="0" r="r" b="b"/>
              <a:pathLst>
                <a:path w="1676" h="1944">
                  <a:moveTo>
                    <a:pt x="1676" y="1944"/>
                  </a:moveTo>
                  <a:lnTo>
                    <a:pt x="264" y="111"/>
                  </a:lnTo>
                  <a:lnTo>
                    <a:pt x="225" y="60"/>
                  </a:lnTo>
                  <a:lnTo>
                    <a:pt x="228" y="60"/>
                  </a:lnTo>
                  <a:lnTo>
                    <a:pt x="264" y="111"/>
                  </a:lnTo>
                  <a:lnTo>
                    <a:pt x="234" y="69"/>
                  </a:lnTo>
                  <a:lnTo>
                    <a:pt x="228" y="57"/>
                  </a:lnTo>
                  <a:lnTo>
                    <a:pt x="222" y="54"/>
                  </a:lnTo>
                  <a:lnTo>
                    <a:pt x="0" y="0"/>
                  </a:lnTo>
                  <a:lnTo>
                    <a:pt x="3" y="3"/>
                  </a:lnTo>
                  <a:lnTo>
                    <a:pt x="1223" y="1944"/>
                  </a:lnTo>
                  <a:lnTo>
                    <a:pt x="1676" y="1944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39673" y="914401"/>
            <a:ext cx="6947127" cy="3488266"/>
          </a:xfrm>
        </p:spPr>
        <p:txBody>
          <a:bodyPr anchor="b">
            <a:normAutofit/>
          </a:bodyPr>
          <a:lstStyle>
            <a:lvl1pPr algn="r">
              <a:defRPr sz="5400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924238" y="4402666"/>
            <a:ext cx="5762563" cy="1364531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25773" y="6117336"/>
            <a:ext cx="857473" cy="365125"/>
          </a:xfrm>
        </p:spPr>
        <p:txBody>
          <a:bodyPr/>
          <a:lstStyle/>
          <a:p>
            <a:fld id="{A51B297C-DE5D-446B-874E-637A3299968C}" type="datetime1">
              <a:rPr lang="en-US" smtClean="0"/>
              <a:t>2/2/2017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623733" y="6117336"/>
            <a:ext cx="3609438" cy="365125"/>
          </a:xfrm>
        </p:spPr>
        <p:txBody>
          <a:bodyPr/>
          <a:lstStyle/>
          <a:p>
            <a:pPr>
              <a:defRPr/>
            </a:pPr>
            <a:r>
              <a:rPr lang="en-US" smtClean="0"/>
              <a:t>2012 Uni-Bell Meeting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75320" y="6117336"/>
            <a:ext cx="411480" cy="365125"/>
          </a:xfrm>
        </p:spPr>
        <p:txBody>
          <a:bodyPr/>
          <a:lstStyle/>
          <a:p>
            <a:fld id="{A6DF7886-F36F-4FDB-B55A-0F3113406F69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3" name="Freeform 12"/>
          <p:cNvSpPr/>
          <p:nvPr/>
        </p:nvSpPr>
        <p:spPr bwMode="auto">
          <a:xfrm>
            <a:off x="203200" y="3771900"/>
            <a:ext cx="361950" cy="90488"/>
          </a:xfrm>
          <a:custGeom>
            <a:avLst/>
            <a:gdLst/>
            <a:ahLst/>
            <a:cxnLst/>
            <a:rect l="0" t="0" r="r" b="b"/>
            <a:pathLst>
              <a:path w="228" h="57">
                <a:moveTo>
                  <a:pt x="228" y="57"/>
                </a:moveTo>
                <a:lnTo>
                  <a:pt x="0" y="0"/>
                </a:lnTo>
                <a:lnTo>
                  <a:pt x="222" y="54"/>
                </a:lnTo>
                <a:lnTo>
                  <a:pt x="228" y="57"/>
                </a:lnTo>
                <a:close/>
              </a:path>
            </a:pathLst>
          </a:custGeom>
          <a:solidFill>
            <a:srgbClr val="29ABE2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sp>
      <p:sp>
        <p:nvSpPr>
          <p:cNvPr id="24" name="Freeform 13"/>
          <p:cNvSpPr/>
          <p:nvPr/>
        </p:nvSpPr>
        <p:spPr bwMode="auto">
          <a:xfrm>
            <a:off x="560388" y="3867150"/>
            <a:ext cx="61913" cy="80963"/>
          </a:xfrm>
          <a:custGeom>
            <a:avLst/>
            <a:gdLst/>
            <a:ahLst/>
            <a:cxnLst/>
            <a:rect l="0" t="0" r="r" b="b"/>
            <a:pathLst>
              <a:path w="39" h="51">
                <a:moveTo>
                  <a:pt x="0" y="0"/>
                </a:moveTo>
                <a:lnTo>
                  <a:pt x="39" y="51"/>
                </a:lnTo>
                <a:lnTo>
                  <a:pt x="3" y="0"/>
                </a:lnTo>
                <a:lnTo>
                  <a:pt x="0" y="0"/>
                </a:lnTo>
                <a:close/>
              </a:path>
            </a:pathLst>
          </a:custGeom>
          <a:solidFill>
            <a:srgbClr val="29ABE2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sp>
    </p:spTree>
    <p:extLst>
      <p:ext uri="{BB962C8B-B14F-4D97-AF65-F5344CB8AC3E}">
        <p14:creationId xmlns:p14="http://schemas.microsoft.com/office/powerpoint/2010/main" val="22343840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3" y="4732865"/>
            <a:ext cx="751599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789975" y="932112"/>
            <a:ext cx="6171065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3523" y="5299603"/>
            <a:ext cx="751599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E07101-983A-40F1-9323-74638C110225}" type="datetime1">
              <a:rPr lang="en-US" smtClean="0"/>
              <a:t>2/2/2017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2012 Uni-Bell Meeting   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F7886-F36F-4FDB-B55A-0F3113406F6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730826"/>
      </p:ext>
    </p:extLst>
  </p:cSld>
  <p:clrMapOvr>
    <a:masterClrMapping/>
  </p:clrMapOvr>
  <p:timing>
    <p:tnLst>
      <p:par>
        <p:cTn id="1" dur="indefinite" restart="never" nodeType="tmRoot"/>
      </p:par>
    </p:tnLst>
  </p:timing>
  <p:hf sldNum="0" hd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4" y="685800"/>
            <a:ext cx="751599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4" y="4343400"/>
            <a:ext cx="7515992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E07101-983A-40F1-9323-74638C110225}" type="datetime1">
              <a:rPr lang="en-US" smtClean="0"/>
              <a:t>2/2/2017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2012 Uni-Bell Meeting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F7886-F36F-4FDB-B55A-0F3113406F6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710934"/>
      </p:ext>
    </p:extLst>
  </p:cSld>
  <p:clrMapOvr>
    <a:masterClrMapping/>
  </p:clrMapOvr>
  <p:timing>
    <p:tnLst>
      <p:par>
        <p:cTn id="1" dur="indefinite" restart="never" nodeType="tmRoot"/>
      </p:par>
    </p:tnLst>
  </p:timing>
  <p:hf sldNum="0" hd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969421" y="863023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72197" y="2819399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26741" y="685801"/>
            <a:ext cx="6974115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598235" y="3428999"/>
            <a:ext cx="6631128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3" y="4343400"/>
            <a:ext cx="751599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E07101-983A-40F1-9323-74638C110225}" type="datetime1">
              <a:rPr lang="en-US" smtClean="0"/>
              <a:t>2/2/2017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2012 Uni-Bell Meeting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F7886-F36F-4FDB-B55A-0F3113406F6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8069548"/>
      </p:ext>
    </p:extLst>
  </p:cSld>
  <p:clrMapOvr>
    <a:masterClrMapping/>
  </p:clrMapOvr>
  <p:timing>
    <p:tnLst>
      <p:par>
        <p:cTn id="1" dur="indefinite" restart="never" nodeType="tmRoot"/>
      </p:par>
    </p:tnLst>
  </p:timing>
  <p:hf sldNum="0" hd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5" y="3308581"/>
            <a:ext cx="751598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4" y="4777381"/>
            <a:ext cx="751599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E07101-983A-40F1-9323-74638C110225}" type="datetime1">
              <a:rPr lang="en-US" smtClean="0"/>
              <a:t>2/2/2017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2012 Uni-Bell Meeting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F7886-F36F-4FDB-B55A-0F3113406F6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6589351"/>
      </p:ext>
    </p:extLst>
  </p:cSld>
  <p:clrMapOvr>
    <a:masterClrMapping/>
  </p:clrMapOvr>
  <p:timing>
    <p:tnLst>
      <p:par>
        <p:cTn id="1" dur="indefinite" restart="never" nodeType="tmRoot"/>
      </p:par>
    </p:tnLst>
  </p:timing>
  <p:hf sldNum="0" hd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969421" y="863023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72197" y="2819399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26741" y="685801"/>
            <a:ext cx="6974115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13525" y="3886200"/>
            <a:ext cx="751599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4" y="4775200"/>
            <a:ext cx="751599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E07101-983A-40F1-9323-74638C110225}" type="datetime1">
              <a:rPr lang="en-US" smtClean="0"/>
              <a:t>2/2/2017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2012 Uni-Bell Meeting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F7886-F36F-4FDB-B55A-0F3113406F6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920251"/>
      </p:ext>
    </p:extLst>
  </p:cSld>
  <p:clrMapOvr>
    <a:masterClrMapping/>
  </p:clrMapOvr>
  <p:timing>
    <p:tnLst>
      <p:par>
        <p:cTn id="1" dur="indefinite" restart="never" nodeType="tmRoot"/>
      </p:par>
    </p:tnLst>
  </p:timing>
  <p:hf sldNum="0" hd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5" y="685801"/>
            <a:ext cx="7515991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13524" y="3505200"/>
            <a:ext cx="7515992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4" y="4343400"/>
            <a:ext cx="7515992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E07101-983A-40F1-9323-74638C110225}" type="datetime1">
              <a:rPr lang="en-US" smtClean="0"/>
              <a:t>2/2/2017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2012 Uni-Bell Meeting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F7886-F36F-4FDB-B55A-0F3113406F6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2305234"/>
      </p:ext>
    </p:extLst>
  </p:cSld>
  <p:clrMapOvr>
    <a:masterClrMapping/>
  </p:clrMapOvr>
  <p:timing>
    <p:tnLst>
      <p:par>
        <p:cTn id="1" dur="indefinite" restart="never" nodeType="tmRoot"/>
      </p:par>
    </p:tnLst>
  </p:timing>
  <p:hf sldNum="0" hd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952048-2E77-4DA8-807D-649F31405144}" type="datetime1">
              <a:rPr lang="en-US" smtClean="0"/>
              <a:t>2/2/2017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2012 Uni-Bell Meeting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F7886-F36F-4FDB-B55A-0F3113406F6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91370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01393" y="685800"/>
            <a:ext cx="1328123" cy="5105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13524" y="685800"/>
            <a:ext cx="6016373" cy="5105400"/>
          </a:xfrm>
        </p:spPr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2D012F-516A-4D43-B552-89DBBBC93317}" type="datetime1">
              <a:rPr lang="en-US" smtClean="0"/>
              <a:t>2/2/2017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2012 Uni-Bell Meeting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F7886-F36F-4FDB-B55A-0F3113406F6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74034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2133" y="457201"/>
            <a:ext cx="7704667" cy="19812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82133" y="2667000"/>
            <a:ext cx="7704667" cy="3332816"/>
          </a:xfrm>
        </p:spPr>
        <p:txBody>
          <a:bodyPr anchor="ctr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44329" y="6108173"/>
            <a:ext cx="857473" cy="365125"/>
          </a:xfrm>
        </p:spPr>
        <p:txBody>
          <a:bodyPr/>
          <a:lstStyle/>
          <a:p>
            <a:fld id="{59657D74-8D56-4DA8-999E-F1670397276A}" type="datetime1">
              <a:rPr lang="en-US" smtClean="0"/>
              <a:t>2/2/2017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72647" y="6108173"/>
            <a:ext cx="5314517" cy="365125"/>
          </a:xfrm>
        </p:spPr>
        <p:txBody>
          <a:bodyPr/>
          <a:lstStyle/>
          <a:p>
            <a:pPr>
              <a:defRPr/>
            </a:pPr>
            <a:r>
              <a:rPr lang="en-US" smtClean="0"/>
              <a:t>2012 Uni-Bell Meeting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58967" y="6108173"/>
            <a:ext cx="427833" cy="365125"/>
          </a:xfrm>
        </p:spPr>
        <p:txBody>
          <a:bodyPr/>
          <a:lstStyle/>
          <a:p>
            <a:fld id="{A6DF7886-F36F-4FDB-B55A-0F3113406F6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00904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6995" y="2666998"/>
            <a:ext cx="6699805" cy="2360071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6998" y="5027070"/>
            <a:ext cx="6699802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BFD9B8-5E32-4DC4-9CD2-617D2E7F0A32}" type="datetime1">
              <a:rPr lang="en-US" smtClean="0"/>
              <a:t>2/2/2017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2012 Uni-Bell Meeting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73317" y="6116070"/>
            <a:ext cx="413483" cy="365125"/>
          </a:xfrm>
        </p:spPr>
        <p:txBody>
          <a:bodyPr/>
          <a:lstStyle/>
          <a:p>
            <a:fld id="{A6DF7886-F36F-4FDB-B55A-0F3113406F6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4240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2133" y="685801"/>
            <a:ext cx="7704667" cy="175259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82133" y="2667000"/>
            <a:ext cx="3739896" cy="3368674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46904" y="2667000"/>
            <a:ext cx="3739896" cy="3346824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4DF194-48FF-4276-9E03-6CA0CE495B2C}" type="datetime1">
              <a:rPr lang="en-US" smtClean="0"/>
              <a:t>2/2/2017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2012 Uni-Bell Meeting   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F7886-F36F-4FDB-B55A-0F3113406F6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15767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29481" y="2658533"/>
            <a:ext cx="3456291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13523" y="3335336"/>
            <a:ext cx="3672248" cy="2665259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61710" y="2667000"/>
            <a:ext cx="3467806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957266" y="3335336"/>
            <a:ext cx="3672248" cy="2665259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CAAA7A-3B1B-4732-B7D6-1C030D428B8E}" type="datetime1">
              <a:rPr lang="en-US" smtClean="0"/>
              <a:t>2/2/2017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2012 Uni-Bell Meeting    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F7886-F36F-4FDB-B55A-0F3113406F6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18653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895F1A-F13A-4821-8D63-1C21071C8356}" type="datetime1">
              <a:rPr lang="en-US" smtClean="0"/>
              <a:t>2/2/2017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2012 Uni-Bell Meeting   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F7886-F36F-4FDB-B55A-0F3113406F6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05196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A044F-3744-496C-9792-96FC811D2E9D}" type="datetime1">
              <a:rPr lang="en-US" smtClean="0"/>
              <a:t>2/2/2017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2012 Uni-Bell Meeting   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F7886-F36F-4FDB-B55A-0F3113406F6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35634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4" y="1600200"/>
            <a:ext cx="2662534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7553" y="685800"/>
            <a:ext cx="4681962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3524" y="2971800"/>
            <a:ext cx="2662534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D14DE2-02E9-4D88-9E98-7F80C5D06A96}" type="datetime1">
              <a:rPr lang="en-US" smtClean="0"/>
              <a:t>2/2/2017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2012 Uni-Bell Meeting   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F7886-F36F-4FDB-B55A-0F3113406F6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02819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2332" y="1752599"/>
            <a:ext cx="4070679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697495" y="914400"/>
            <a:ext cx="2461371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2332" y="3124199"/>
            <a:ext cx="4070679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B86702-32A0-43E7-BF34-11C1437ADC8B}" type="datetime1">
              <a:rPr lang="en-US" smtClean="0"/>
              <a:t>2/2/2017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2012 Uni-Bell Meeting   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F7886-F36F-4FDB-B55A-0F3113406F6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20431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0" y="0"/>
            <a:ext cx="2132013" cy="6858001"/>
            <a:chOff x="0" y="0"/>
            <a:chExt cx="2132013" cy="6858001"/>
          </a:xfrm>
        </p:grpSpPr>
        <p:sp>
          <p:nvSpPr>
            <p:cNvPr id="15" name="Freeform 6"/>
            <p:cNvSpPr/>
            <p:nvPr/>
          </p:nvSpPr>
          <p:spPr bwMode="auto">
            <a:xfrm>
              <a:off x="0" y="0"/>
              <a:ext cx="1073150" cy="5291138"/>
            </a:xfrm>
            <a:custGeom>
              <a:avLst/>
              <a:gdLst/>
              <a:ahLst/>
              <a:cxnLst/>
              <a:rect l="0" t="0" r="r" b="b"/>
              <a:pathLst>
                <a:path w="676" h="3333">
                  <a:moveTo>
                    <a:pt x="0" y="3132"/>
                  </a:moveTo>
                  <a:lnTo>
                    <a:pt x="0" y="3312"/>
                  </a:lnTo>
                  <a:lnTo>
                    <a:pt x="126" y="3333"/>
                  </a:lnTo>
                  <a:lnTo>
                    <a:pt x="676" y="0"/>
                  </a:lnTo>
                  <a:lnTo>
                    <a:pt x="514" y="0"/>
                  </a:lnTo>
                  <a:lnTo>
                    <a:pt x="0" y="3132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16" name="Freeform 7"/>
            <p:cNvSpPr/>
            <p:nvPr/>
          </p:nvSpPr>
          <p:spPr bwMode="auto">
            <a:xfrm>
              <a:off x="0" y="0"/>
              <a:ext cx="758825" cy="4624388"/>
            </a:xfrm>
            <a:custGeom>
              <a:avLst/>
              <a:gdLst/>
              <a:ahLst/>
              <a:cxnLst/>
              <a:rect l="0" t="0" r="r" b="b"/>
              <a:pathLst>
                <a:path w="478" h="2913">
                  <a:moveTo>
                    <a:pt x="478" y="0"/>
                  </a:moveTo>
                  <a:lnTo>
                    <a:pt x="318" y="0"/>
                  </a:lnTo>
                  <a:lnTo>
                    <a:pt x="0" y="1938"/>
                  </a:lnTo>
                  <a:lnTo>
                    <a:pt x="0" y="2913"/>
                  </a:lnTo>
                  <a:lnTo>
                    <a:pt x="478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7" name="Freeform 8"/>
            <p:cNvSpPr/>
            <p:nvPr/>
          </p:nvSpPr>
          <p:spPr bwMode="auto">
            <a:xfrm>
              <a:off x="0" y="5662613"/>
              <a:ext cx="906463" cy="1195388"/>
            </a:xfrm>
            <a:custGeom>
              <a:avLst/>
              <a:gdLst/>
              <a:ahLst/>
              <a:cxnLst/>
              <a:rect l="0" t="0" r="r" b="b"/>
              <a:pathLst>
                <a:path w="571" h="753">
                  <a:moveTo>
                    <a:pt x="0" y="0"/>
                  </a:moveTo>
                  <a:lnTo>
                    <a:pt x="0" y="12"/>
                  </a:lnTo>
                  <a:lnTo>
                    <a:pt x="538" y="753"/>
                  </a:lnTo>
                  <a:lnTo>
                    <a:pt x="571" y="75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8" name="Freeform 9"/>
            <p:cNvSpPr/>
            <p:nvPr/>
          </p:nvSpPr>
          <p:spPr bwMode="auto">
            <a:xfrm>
              <a:off x="0" y="5295900"/>
              <a:ext cx="1487488" cy="1562100"/>
            </a:xfrm>
            <a:custGeom>
              <a:avLst/>
              <a:gdLst/>
              <a:ahLst/>
              <a:cxnLst/>
              <a:rect l="0" t="0" r="r" b="b"/>
              <a:pathLst>
                <a:path w="937" h="984">
                  <a:moveTo>
                    <a:pt x="0" y="0"/>
                  </a:moveTo>
                  <a:lnTo>
                    <a:pt x="0" y="3"/>
                  </a:lnTo>
                  <a:lnTo>
                    <a:pt x="901" y="984"/>
                  </a:lnTo>
                  <a:lnTo>
                    <a:pt x="937" y="98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9" name="Freeform 10"/>
            <p:cNvSpPr/>
            <p:nvPr/>
          </p:nvSpPr>
          <p:spPr bwMode="auto">
            <a:xfrm>
              <a:off x="0" y="5257800"/>
              <a:ext cx="2132013" cy="1600200"/>
            </a:xfrm>
            <a:custGeom>
              <a:avLst/>
              <a:gdLst/>
              <a:ahLst/>
              <a:cxnLst/>
              <a:rect l="0" t="0" r="r" b="b"/>
              <a:pathLst>
                <a:path w="1343" h="1008">
                  <a:moveTo>
                    <a:pt x="0" y="24"/>
                  </a:moveTo>
                  <a:lnTo>
                    <a:pt x="937" y="1008"/>
                  </a:lnTo>
                  <a:lnTo>
                    <a:pt x="1343" y="1008"/>
                  </a:lnTo>
                  <a:lnTo>
                    <a:pt x="126" y="21"/>
                  </a:lnTo>
                  <a:lnTo>
                    <a:pt x="0" y="0"/>
                  </a:lnTo>
                  <a:lnTo>
                    <a:pt x="0" y="24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0" name="Freeform 11"/>
            <p:cNvSpPr/>
            <p:nvPr/>
          </p:nvSpPr>
          <p:spPr bwMode="auto">
            <a:xfrm>
              <a:off x="0" y="5357813"/>
              <a:ext cx="1377950" cy="1500188"/>
            </a:xfrm>
            <a:custGeom>
              <a:avLst/>
              <a:gdLst/>
              <a:ahLst/>
              <a:cxnLst/>
              <a:rect l="0" t="0" r="r" b="b"/>
              <a:pathLst>
                <a:path w="868" h="945">
                  <a:moveTo>
                    <a:pt x="0" y="192"/>
                  </a:moveTo>
                  <a:lnTo>
                    <a:pt x="571" y="945"/>
                  </a:lnTo>
                  <a:lnTo>
                    <a:pt x="868" y="945"/>
                  </a:lnTo>
                  <a:lnTo>
                    <a:pt x="0" y="0"/>
                  </a:lnTo>
                  <a:lnTo>
                    <a:pt x="0" y="192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82133" y="457201"/>
            <a:ext cx="7704667" cy="198120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82134" y="2667000"/>
            <a:ext cx="7704666" cy="335699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58679" y="6116070"/>
            <a:ext cx="8574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B2E07101-983A-40F1-9323-74638C110225}" type="datetime1">
              <a:rPr lang="en-US" smtClean="0"/>
              <a:t>2/2/2017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86997" y="6116070"/>
            <a:ext cx="53145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pPr>
              <a:defRPr/>
            </a:pPr>
            <a:r>
              <a:rPr lang="en-US" smtClean="0"/>
              <a:t>2012 Uni-Bell Meeting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73317" y="6116070"/>
            <a:ext cx="41348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A6DF7886-F36F-4FDB-B55A-0F3113406F6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37299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77" r:id="rId1"/>
    <p:sldLayoutId id="2147484078" r:id="rId2"/>
    <p:sldLayoutId id="2147484079" r:id="rId3"/>
    <p:sldLayoutId id="2147484080" r:id="rId4"/>
    <p:sldLayoutId id="2147484081" r:id="rId5"/>
    <p:sldLayoutId id="2147484082" r:id="rId6"/>
    <p:sldLayoutId id="2147484083" r:id="rId7"/>
    <p:sldLayoutId id="2147484084" r:id="rId8"/>
    <p:sldLayoutId id="2147484085" r:id="rId9"/>
    <p:sldLayoutId id="2147484086" r:id="rId10"/>
    <p:sldLayoutId id="2147484087" r:id="rId11"/>
    <p:sldLayoutId id="2147484088" r:id="rId12"/>
    <p:sldLayoutId id="2147484089" r:id="rId13"/>
    <p:sldLayoutId id="2147484090" r:id="rId14"/>
    <p:sldLayoutId id="2147484091" r:id="rId15"/>
    <p:sldLayoutId id="2147484092" r:id="rId16"/>
    <p:sldLayoutId id="2147484093" r:id="rId17"/>
  </p:sldLayoutIdLst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  <p:hf sldNum="0" hdr="0" dt="0"/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82132" y="2698328"/>
            <a:ext cx="7704667" cy="3332816"/>
          </a:xfrm>
        </p:spPr>
        <p:txBody>
          <a:bodyPr>
            <a:normAutofit fontScale="62500" lnSpcReduction="20000"/>
          </a:bodyPr>
          <a:lstStyle/>
          <a:p>
            <a:pPr marL="0" indent="0" algn="ctr">
              <a:buNone/>
            </a:pPr>
            <a:endParaRPr lang="en-US" b="1" dirty="0" smtClean="0"/>
          </a:p>
          <a:p>
            <a:pPr marL="0" indent="0" algn="ctr">
              <a:buNone/>
            </a:pPr>
            <a:endParaRPr lang="en-US" b="1" dirty="0"/>
          </a:p>
          <a:p>
            <a:pPr marL="0" indent="0" algn="ctr">
              <a:buNone/>
            </a:pPr>
            <a:r>
              <a:rPr lang="en-US" sz="4500" b="1" dirty="0" smtClean="0"/>
              <a:t>Lubrication </a:t>
            </a:r>
            <a:r>
              <a:rPr lang="en-US" sz="4500" b="1" dirty="0"/>
              <a:t>and Mechanical Stabilization </a:t>
            </a:r>
          </a:p>
          <a:p>
            <a:pPr marL="0" indent="0" algn="ctr">
              <a:buNone/>
            </a:pPr>
            <a:r>
              <a:rPr lang="en-US" sz="4500" b="1" dirty="0"/>
              <a:t>of Rigid PVC Formulations</a:t>
            </a:r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sz="2600" dirty="0"/>
              <a:t>Thomas C. </a:t>
            </a:r>
            <a:r>
              <a:rPr lang="en-US" sz="2600" dirty="0" smtClean="0"/>
              <a:t>Pedersen</a:t>
            </a:r>
          </a:p>
          <a:p>
            <a:pPr marL="0" indent="0" algn="ctr">
              <a:buNone/>
            </a:pPr>
            <a:r>
              <a:rPr lang="en-US" sz="2600" dirty="0" smtClean="0"/>
              <a:t>Rheogistics </a:t>
            </a:r>
            <a:r>
              <a:rPr lang="en-US" sz="2600" dirty="0"/>
              <a:t>LLC</a:t>
            </a:r>
          </a:p>
          <a:p>
            <a:pPr marL="0" indent="0" algn="ctr">
              <a:buNone/>
            </a:pPr>
            <a:r>
              <a:rPr lang="en-US" sz="2600" dirty="0"/>
              <a:t>Picayune, MS USA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170016" y="6108508"/>
            <a:ext cx="5314517" cy="365125"/>
          </a:xfrm>
        </p:spPr>
        <p:txBody>
          <a:bodyPr/>
          <a:lstStyle/>
          <a:p>
            <a:pPr algn="ctr">
              <a:defRPr/>
            </a:pPr>
            <a:r>
              <a:rPr lang="en-US" b="1" u="none" dirty="0" smtClean="0"/>
              <a:t>   2016 Vinyl </a:t>
            </a:r>
            <a:r>
              <a:rPr lang="en-US" b="1" u="none" dirty="0" err="1" smtClean="0"/>
              <a:t>Retec</a:t>
            </a:r>
            <a:r>
              <a:rPr lang="en-US" b="1" u="none" dirty="0" smtClean="0"/>
              <a:t>    </a:t>
            </a:r>
            <a:endParaRPr lang="en-US" b="1" u="none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70016" y="685800"/>
            <a:ext cx="5300134" cy="14023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97501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2133" y="457201"/>
            <a:ext cx="7704667" cy="1676399"/>
          </a:xfrm>
        </p:spPr>
        <p:txBody>
          <a:bodyPr/>
          <a:lstStyle/>
          <a:p>
            <a:r>
              <a:rPr lang="en-US" dirty="0" smtClean="0"/>
              <a:t>Lubricants are </a:t>
            </a:r>
            <a:br>
              <a:rPr lang="en-US" dirty="0" smtClean="0"/>
            </a:br>
            <a:r>
              <a:rPr lang="en-US" u="sng" dirty="0" smtClean="0"/>
              <a:t>Mechanical Stabilizers</a:t>
            </a:r>
            <a:endParaRPr lang="en-US" u="sng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982133" y="2362200"/>
            <a:ext cx="7704667" cy="3332816"/>
          </a:xfrm>
        </p:spPr>
        <p:txBody>
          <a:bodyPr/>
          <a:lstStyle/>
          <a:p>
            <a:r>
              <a:rPr lang="en-US" dirty="0" smtClean="0"/>
              <a:t>Lubricants prevent rigid PVC from degrading when heated and sheared.</a:t>
            </a:r>
          </a:p>
          <a:p>
            <a:r>
              <a:rPr lang="en-US" dirty="0" smtClean="0"/>
              <a:t>Lubricants are often adjusted to eliminate shear burning issues.</a:t>
            </a:r>
          </a:p>
          <a:p>
            <a:r>
              <a:rPr lang="en-US" dirty="0" smtClean="0"/>
              <a:t>In the USA, many rigid PVC formulations run very low levels of tin stabilizer and rely on lubrication for adequate stability.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>
              <a:defRPr/>
            </a:pPr>
            <a:r>
              <a:rPr lang="en-US" b="1" u="none" dirty="0" smtClean="0"/>
              <a:t>2016 Vinyl </a:t>
            </a:r>
            <a:r>
              <a:rPr lang="en-US" b="1" u="none" dirty="0" err="1" smtClean="0"/>
              <a:t>Retec</a:t>
            </a:r>
            <a:r>
              <a:rPr lang="en-US" b="1" u="none" dirty="0" smtClean="0"/>
              <a:t>    </a:t>
            </a:r>
            <a:endParaRPr lang="en-US" b="1" u="none" dirty="0"/>
          </a:p>
        </p:txBody>
      </p:sp>
    </p:spTree>
    <p:extLst>
      <p:ext uri="{BB962C8B-B14F-4D97-AF65-F5344CB8AC3E}">
        <p14:creationId xmlns:p14="http://schemas.microsoft.com/office/powerpoint/2010/main" val="6633068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u="sng" dirty="0"/>
              <a:t>Mechanical Stabilization of Rigid PVC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1981200"/>
            <a:ext cx="7704667" cy="3332816"/>
          </a:xfrm>
        </p:spPr>
        <p:txBody>
          <a:bodyPr/>
          <a:lstStyle/>
          <a:p>
            <a:pPr marL="0" indent="0">
              <a:buNone/>
            </a:pPr>
            <a:r>
              <a:rPr lang="en-US" u="sng" dirty="0" smtClean="0"/>
              <a:t>Recent Rheogistics Study</a:t>
            </a:r>
          </a:p>
          <a:p>
            <a:pPr marL="0" indent="0">
              <a:buNone/>
            </a:pPr>
            <a:r>
              <a:rPr lang="en-US" dirty="0" smtClean="0"/>
              <a:t>Could rigid PVC be processed without a conventional heat stabilizer?  What happens when heat stabilizer is reduced and eliminated?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>
              <a:defRPr/>
            </a:pPr>
            <a:r>
              <a:rPr lang="en-US" b="1" u="none" dirty="0" smtClean="0"/>
              <a:t>2016 Vinyl </a:t>
            </a:r>
            <a:r>
              <a:rPr lang="en-US" b="1" u="none" dirty="0" err="1" smtClean="0"/>
              <a:t>Retec</a:t>
            </a:r>
            <a:r>
              <a:rPr lang="en-US" b="1" u="none" dirty="0" smtClean="0"/>
              <a:t>    </a:t>
            </a:r>
            <a:endParaRPr lang="en-US" b="1" u="none" dirty="0"/>
          </a:p>
        </p:txBody>
      </p:sp>
    </p:spTree>
    <p:extLst>
      <p:ext uri="{BB962C8B-B14F-4D97-AF65-F5344CB8AC3E}">
        <p14:creationId xmlns:p14="http://schemas.microsoft.com/office/powerpoint/2010/main" val="30042777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982133" y="457201"/>
            <a:ext cx="7704667" cy="1219199"/>
          </a:xfrm>
        </p:spPr>
        <p:txBody>
          <a:bodyPr>
            <a:normAutofit/>
          </a:bodyPr>
          <a:lstStyle/>
          <a:p>
            <a:r>
              <a:rPr lang="en-US" sz="3600" u="sng" dirty="0" smtClean="0"/>
              <a:t>Mechanical Stabilization of Rigid PVC</a:t>
            </a:r>
            <a:endParaRPr lang="en-US" sz="3600" u="sng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b="1" u="none" dirty="0" smtClean="0"/>
          </a:p>
          <a:p>
            <a:pPr algn="ctr">
              <a:defRPr/>
            </a:pPr>
            <a:r>
              <a:rPr lang="en-US" b="1" u="none" dirty="0" smtClean="0"/>
              <a:t>2016 </a:t>
            </a:r>
            <a:r>
              <a:rPr lang="en-US" b="1" u="none" dirty="0"/>
              <a:t>Vinyl </a:t>
            </a:r>
            <a:r>
              <a:rPr lang="en-US" b="1" u="none" dirty="0" err="1"/>
              <a:t>Retec</a:t>
            </a:r>
            <a:r>
              <a:rPr lang="en-US" b="1" u="none" dirty="0"/>
              <a:t>    </a:t>
            </a:r>
          </a:p>
          <a:p>
            <a:pPr>
              <a:defRPr/>
            </a:pP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4294967295"/>
          </p:nvPr>
        </p:nvSpPr>
        <p:spPr>
          <a:xfrm>
            <a:off x="1295401" y="2209800"/>
            <a:ext cx="7467600" cy="4499995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endParaRPr lang="en-US" sz="2600" dirty="0" smtClean="0"/>
          </a:p>
          <a:p>
            <a:pPr marL="0" indent="0">
              <a:buNone/>
            </a:pPr>
            <a:r>
              <a:rPr lang="en-US" sz="2600" dirty="0" smtClean="0"/>
              <a:t>Pipe Grade PVC Resin					 100.0 parts</a:t>
            </a:r>
          </a:p>
          <a:p>
            <a:pPr marL="0" indent="0">
              <a:buNone/>
            </a:pPr>
            <a:r>
              <a:rPr lang="en-US" sz="2600" dirty="0" smtClean="0"/>
              <a:t>RX-165 Paraffin Lubricant			                 1.30 </a:t>
            </a:r>
            <a:r>
              <a:rPr lang="en-US" sz="2600" dirty="0" err="1" smtClean="0"/>
              <a:t>phr</a:t>
            </a:r>
            <a:endParaRPr lang="en-US" sz="2600" dirty="0" smtClean="0"/>
          </a:p>
          <a:p>
            <a:pPr marL="0" indent="0">
              <a:buNone/>
            </a:pPr>
            <a:r>
              <a:rPr lang="en-US" sz="2600" dirty="0" smtClean="0"/>
              <a:t>RX-215 Oxidized Polyethylene		                 0.15 </a:t>
            </a:r>
            <a:r>
              <a:rPr lang="en-US" sz="2600" dirty="0" err="1" smtClean="0"/>
              <a:t>phr</a:t>
            </a:r>
            <a:endParaRPr lang="en-US" sz="2600" dirty="0" smtClean="0"/>
          </a:p>
          <a:p>
            <a:pPr marL="0" indent="0">
              <a:buNone/>
            </a:pPr>
            <a:r>
              <a:rPr lang="en-US" sz="2600" dirty="0" smtClean="0"/>
              <a:t>Calcium Stearate					      0.65 </a:t>
            </a:r>
            <a:r>
              <a:rPr lang="en-US" sz="2600" dirty="0" err="1" smtClean="0"/>
              <a:t>phr</a:t>
            </a:r>
            <a:endParaRPr lang="en-US" sz="2600" dirty="0" smtClean="0"/>
          </a:p>
          <a:p>
            <a:pPr marL="0" indent="0">
              <a:buNone/>
            </a:pPr>
            <a:r>
              <a:rPr lang="en-US" sz="2600" dirty="0" smtClean="0"/>
              <a:t>Calcium Carbonate					      5.00 </a:t>
            </a:r>
            <a:r>
              <a:rPr lang="en-US" sz="2600" dirty="0" err="1" smtClean="0"/>
              <a:t>phr</a:t>
            </a:r>
            <a:endParaRPr lang="en-US" sz="2600" dirty="0" smtClean="0"/>
          </a:p>
          <a:p>
            <a:pPr marL="0" indent="0">
              <a:buNone/>
            </a:pPr>
            <a:r>
              <a:rPr lang="en-US" sz="2600" dirty="0" smtClean="0"/>
              <a:t>Titanium Dioxide					      1.00 </a:t>
            </a:r>
            <a:r>
              <a:rPr lang="en-US" sz="2600" dirty="0" err="1" smtClean="0"/>
              <a:t>phr</a:t>
            </a:r>
            <a:endParaRPr lang="en-US" sz="2600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sz="2600" dirty="0" smtClean="0"/>
              <a:t>19% Methyl Tin Stabilizer		0.50 </a:t>
            </a:r>
            <a:r>
              <a:rPr lang="en-US" sz="2600" dirty="0" err="1" smtClean="0"/>
              <a:t>phr</a:t>
            </a:r>
            <a:r>
              <a:rPr lang="en-US" sz="2600" dirty="0" smtClean="0"/>
              <a:t>, 0.25 </a:t>
            </a:r>
            <a:r>
              <a:rPr lang="en-US" sz="2600" dirty="0" err="1" smtClean="0"/>
              <a:t>phr</a:t>
            </a:r>
            <a:r>
              <a:rPr lang="en-US" sz="2600" dirty="0" smtClean="0"/>
              <a:t>, 0.125 </a:t>
            </a:r>
            <a:r>
              <a:rPr lang="en-US" sz="2600" dirty="0" err="1" smtClean="0"/>
              <a:t>phr</a:t>
            </a:r>
            <a:r>
              <a:rPr lang="en-US" sz="2600" dirty="0" smtClean="0"/>
              <a:t>, </a:t>
            </a:r>
          </a:p>
          <a:p>
            <a:pPr marL="0" indent="0">
              <a:buNone/>
            </a:pPr>
            <a:r>
              <a:rPr lang="en-US" sz="2600" dirty="0"/>
              <a:t>	</a:t>
            </a:r>
            <a:r>
              <a:rPr lang="en-US" sz="2600" dirty="0" smtClean="0"/>
              <a:t>								0.0625 </a:t>
            </a:r>
            <a:r>
              <a:rPr lang="en-US" sz="2600" dirty="0" err="1" smtClean="0"/>
              <a:t>phr</a:t>
            </a:r>
            <a:r>
              <a:rPr lang="en-US" sz="2600" dirty="0" smtClean="0"/>
              <a:t> and zero</a:t>
            </a:r>
          </a:p>
          <a:p>
            <a:pPr marL="0" indent="0">
              <a:buNone/>
            </a:pPr>
            <a:endParaRPr lang="en-US" sz="2600" dirty="0"/>
          </a:p>
          <a:p>
            <a:pPr marL="0" indent="0">
              <a:buNone/>
            </a:pPr>
            <a:r>
              <a:rPr lang="en-US" sz="2600" dirty="0" smtClean="0"/>
              <a:t>Processed on a </a:t>
            </a:r>
            <a:r>
              <a:rPr lang="en-US" sz="2600" dirty="0" err="1" smtClean="0"/>
              <a:t>Brabender</a:t>
            </a:r>
            <a:r>
              <a:rPr lang="en-US" sz="2600" dirty="0" smtClean="0"/>
              <a:t> Torque Rheometer for one hour (65 gram charge, </a:t>
            </a:r>
          </a:p>
          <a:p>
            <a:pPr marL="0" indent="0">
              <a:buNone/>
            </a:pPr>
            <a:r>
              <a:rPr lang="en-US" sz="2600" dirty="0" smtClean="0"/>
              <a:t>60 rpm, 175° set point, no cooling)</a:t>
            </a:r>
          </a:p>
          <a:p>
            <a:pPr marL="0" indent="0">
              <a:buNone/>
            </a:pPr>
            <a:endParaRPr lang="en-US" dirty="0" smtClean="0"/>
          </a:p>
          <a:p>
            <a:pPr lvl="2"/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37833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1447800" y="-457200"/>
            <a:ext cx="7282892" cy="1981200"/>
          </a:xfrm>
        </p:spPr>
        <p:txBody>
          <a:bodyPr/>
          <a:lstStyle/>
          <a:p>
            <a:r>
              <a:rPr lang="en-US" u="sng" dirty="0"/>
              <a:t>Rigid PVC – </a:t>
            </a:r>
            <a:r>
              <a:rPr lang="en-US" u="sng" dirty="0" smtClean="0"/>
              <a:t>Higher Stabilizer</a:t>
            </a:r>
            <a:endParaRPr lang="en-US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b="1" u="none" dirty="0" smtClean="0"/>
          </a:p>
          <a:p>
            <a:pPr algn="ctr">
              <a:defRPr/>
            </a:pPr>
            <a:r>
              <a:rPr lang="en-US" b="1" u="none" dirty="0" smtClean="0"/>
              <a:t>2016 </a:t>
            </a:r>
            <a:r>
              <a:rPr lang="en-US" b="1" u="none" dirty="0"/>
              <a:t>Vinyl </a:t>
            </a:r>
            <a:r>
              <a:rPr lang="en-US" b="1" u="none" dirty="0" err="1"/>
              <a:t>Retec</a:t>
            </a:r>
            <a:r>
              <a:rPr lang="en-US" b="1" u="none" dirty="0"/>
              <a:t>    </a:t>
            </a:r>
          </a:p>
          <a:p>
            <a:pPr>
              <a:defRPr/>
            </a:pP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62199" y="994957"/>
            <a:ext cx="6334987" cy="2560320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62200" y="3555750"/>
            <a:ext cx="6334986" cy="256032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838200" y="1952552"/>
            <a:ext cx="1524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u="none" dirty="0" smtClean="0">
                <a:solidFill>
                  <a:schemeClr val="tx1"/>
                </a:solidFill>
              </a:rPr>
              <a:t>0.50 </a:t>
            </a:r>
            <a:r>
              <a:rPr lang="en-US" sz="2400" u="none" dirty="0" err="1" smtClean="0">
                <a:solidFill>
                  <a:schemeClr val="tx1"/>
                </a:solidFill>
              </a:rPr>
              <a:t>phr</a:t>
            </a:r>
            <a:endParaRPr lang="en-US" sz="2400" u="none" dirty="0">
              <a:solidFill>
                <a:schemeClr val="tx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38200" y="4495800"/>
            <a:ext cx="1524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u="none" dirty="0" smtClean="0">
                <a:solidFill>
                  <a:schemeClr val="tx1"/>
                </a:solidFill>
              </a:rPr>
              <a:t>0.25 </a:t>
            </a:r>
            <a:r>
              <a:rPr lang="en-US" sz="2400" u="none" dirty="0" err="1">
                <a:solidFill>
                  <a:schemeClr val="tx1"/>
                </a:solidFill>
              </a:rPr>
              <a:t>phr</a:t>
            </a:r>
            <a:endParaRPr lang="en-US" sz="2400" u="none" dirty="0">
              <a:solidFill>
                <a:schemeClr val="tx1"/>
              </a:solidFill>
            </a:endParaRPr>
          </a:p>
          <a:p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21898211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1143000" y="-461722"/>
            <a:ext cx="7704667" cy="1981200"/>
          </a:xfrm>
        </p:spPr>
        <p:txBody>
          <a:bodyPr/>
          <a:lstStyle/>
          <a:p>
            <a:r>
              <a:rPr lang="en-US" u="sng" dirty="0"/>
              <a:t>Rigid PVC – </a:t>
            </a:r>
            <a:r>
              <a:rPr lang="en-US" u="sng" dirty="0" smtClean="0"/>
              <a:t>Lower Stabilizer</a:t>
            </a:r>
            <a:endParaRPr lang="en-US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b="1" u="none" dirty="0" smtClean="0"/>
          </a:p>
          <a:p>
            <a:pPr algn="ctr">
              <a:defRPr/>
            </a:pPr>
            <a:r>
              <a:rPr lang="en-US" b="1" u="none" dirty="0" smtClean="0"/>
              <a:t>2016 </a:t>
            </a:r>
            <a:r>
              <a:rPr lang="en-US" b="1" u="none" dirty="0"/>
              <a:t>Vinyl </a:t>
            </a:r>
            <a:r>
              <a:rPr lang="en-US" b="1" u="none" dirty="0" err="1"/>
              <a:t>Retec</a:t>
            </a:r>
            <a:r>
              <a:rPr lang="en-US" b="1" u="none" dirty="0"/>
              <a:t>    </a:t>
            </a:r>
          </a:p>
          <a:p>
            <a:pPr>
              <a:defRPr/>
            </a:pPr>
            <a:r>
              <a:rPr lang="en-US" dirty="0" smtClean="0"/>
              <a:t>    </a:t>
            </a: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52674" y="986386"/>
            <a:ext cx="6334986" cy="2560320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52674" y="3551228"/>
            <a:ext cx="6334987" cy="256032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762001" y="1903787"/>
            <a:ext cx="151447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u="none" dirty="0" smtClean="0">
                <a:solidFill>
                  <a:schemeClr val="tx1"/>
                </a:solidFill>
              </a:rPr>
              <a:t>0.125</a:t>
            </a:r>
            <a:r>
              <a:rPr lang="en-US" sz="1600" u="none" dirty="0" smtClean="0">
                <a:solidFill>
                  <a:schemeClr val="tx1"/>
                </a:solidFill>
              </a:rPr>
              <a:t> </a:t>
            </a:r>
            <a:r>
              <a:rPr lang="en-US" sz="2400" u="none" dirty="0" err="1" smtClean="0">
                <a:solidFill>
                  <a:schemeClr val="tx1"/>
                </a:solidFill>
              </a:rPr>
              <a:t>phr</a:t>
            </a:r>
            <a:endParaRPr lang="en-US" sz="2400" u="none" dirty="0">
              <a:solidFill>
                <a:schemeClr val="tx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85801" y="4419600"/>
            <a:ext cx="166687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u="none" dirty="0" smtClean="0">
                <a:solidFill>
                  <a:schemeClr val="tx1"/>
                </a:solidFill>
              </a:rPr>
              <a:t>0.0625 </a:t>
            </a:r>
            <a:r>
              <a:rPr lang="en-US" sz="2400" u="none" dirty="0" err="1" smtClean="0">
                <a:solidFill>
                  <a:schemeClr val="tx1"/>
                </a:solidFill>
              </a:rPr>
              <a:t>phr</a:t>
            </a:r>
            <a:endParaRPr lang="en-US" sz="2400" u="none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8362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u="sng" dirty="0" smtClean="0"/>
              <a:t>Rigid PVC – Lubricants Only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982133" y="2737952"/>
            <a:ext cx="7704667" cy="3332816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  </a:t>
            </a:r>
            <a:endParaRPr lang="en-US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b="1" u="none" dirty="0" smtClean="0"/>
          </a:p>
          <a:p>
            <a:pPr algn="ctr">
              <a:defRPr/>
            </a:pPr>
            <a:r>
              <a:rPr lang="en-US" b="1" u="none" dirty="0" smtClean="0"/>
              <a:t>2016 </a:t>
            </a:r>
            <a:r>
              <a:rPr lang="en-US" b="1" u="none" dirty="0"/>
              <a:t>Vinyl </a:t>
            </a:r>
            <a:r>
              <a:rPr lang="en-US" b="1" u="none" dirty="0" err="1"/>
              <a:t>Retec</a:t>
            </a:r>
            <a:r>
              <a:rPr lang="en-US" b="1" u="none" dirty="0"/>
              <a:t>    </a:t>
            </a:r>
          </a:p>
          <a:p>
            <a:pPr>
              <a:defRPr/>
            </a:pPr>
            <a:r>
              <a:rPr lang="en-US" dirty="0" smtClean="0"/>
              <a:t>   </a:t>
            </a: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49353" y="2475806"/>
            <a:ext cx="6334986" cy="256032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1203892" y="3586689"/>
            <a:ext cx="1143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u="none" dirty="0" smtClean="0">
                <a:solidFill>
                  <a:schemeClr val="tx1"/>
                </a:solidFill>
              </a:rPr>
              <a:t>ZERO Tin</a:t>
            </a:r>
            <a:endParaRPr lang="en-US" sz="1600" u="none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143480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u="sng" dirty="0" smtClean="0"/>
              <a:t>Reducing Tin Stabilizer</a:t>
            </a:r>
            <a:endParaRPr lang="en-US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2057400"/>
            <a:ext cx="7704667" cy="3332816"/>
          </a:xfrm>
        </p:spPr>
        <p:txBody>
          <a:bodyPr/>
          <a:lstStyle/>
          <a:p>
            <a:r>
              <a:rPr lang="en-US" dirty="0" smtClean="0"/>
              <a:t>Shifts rheology</a:t>
            </a:r>
          </a:p>
          <a:p>
            <a:r>
              <a:rPr lang="en-US" dirty="0" smtClean="0"/>
              <a:t>Fusion time and torques remain remarkably similar</a:t>
            </a:r>
          </a:p>
          <a:p>
            <a:r>
              <a:rPr lang="en-US" dirty="0" smtClean="0"/>
              <a:t>Post fusion torque decrease occurs quicker</a:t>
            </a:r>
          </a:p>
          <a:p>
            <a:r>
              <a:rPr lang="en-US" dirty="0" smtClean="0"/>
              <a:t>Longer term melt torque and temperature remain remarkably stable</a:t>
            </a:r>
          </a:p>
          <a:p>
            <a:r>
              <a:rPr lang="en-US" dirty="0" smtClean="0"/>
              <a:t>Melt exhibits more “chatter”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b="1" u="none" dirty="0" smtClean="0"/>
          </a:p>
          <a:p>
            <a:pPr algn="ctr">
              <a:defRPr/>
            </a:pPr>
            <a:r>
              <a:rPr lang="en-US" b="1" u="none" dirty="0" smtClean="0"/>
              <a:t>2016 </a:t>
            </a:r>
            <a:r>
              <a:rPr lang="en-US" b="1" u="none" dirty="0"/>
              <a:t>Vinyl </a:t>
            </a:r>
            <a:r>
              <a:rPr lang="en-US" b="1" u="none" dirty="0" err="1"/>
              <a:t>Retec</a:t>
            </a:r>
            <a:r>
              <a:rPr lang="en-US" b="1" u="none" dirty="0"/>
              <a:t>    </a:t>
            </a:r>
          </a:p>
          <a:p>
            <a:pPr algn="ctr"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85836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Mechanical Stabilization of Rigid </a:t>
            </a:r>
            <a:r>
              <a:rPr lang="en-US" sz="3600" dirty="0" smtClean="0"/>
              <a:t>PVC</a:t>
            </a:r>
            <a:r>
              <a:rPr lang="en-US" sz="3600" u="sng" dirty="0" smtClean="0"/>
              <a:t/>
            </a:r>
            <a:br>
              <a:rPr lang="en-US" sz="3600" u="sng" dirty="0" smtClean="0"/>
            </a:br>
            <a:r>
              <a:rPr lang="en-US" sz="3600" u="sng" dirty="0" smtClean="0"/>
              <a:t>Color Development</a:t>
            </a:r>
            <a:endParaRPr lang="en-US" sz="3600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b="1" u="none" dirty="0" smtClean="0"/>
          </a:p>
          <a:p>
            <a:pPr algn="ctr">
              <a:defRPr/>
            </a:pPr>
            <a:r>
              <a:rPr lang="en-US" b="1" u="none" dirty="0" smtClean="0"/>
              <a:t>2016 </a:t>
            </a:r>
            <a:r>
              <a:rPr lang="en-US" b="1" u="none" dirty="0"/>
              <a:t>Vinyl </a:t>
            </a:r>
            <a:r>
              <a:rPr lang="en-US" b="1" u="none" dirty="0" err="1"/>
              <a:t>Retec</a:t>
            </a:r>
            <a:r>
              <a:rPr lang="en-US" b="1" u="none" dirty="0"/>
              <a:t>    </a:t>
            </a:r>
          </a:p>
          <a:p>
            <a:pPr>
              <a:defRPr/>
            </a:pPr>
            <a:r>
              <a:rPr lang="en-US" dirty="0" smtClean="0"/>
              <a:t>    </a:t>
            </a: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2133" y="2819400"/>
            <a:ext cx="7717997" cy="1828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06068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Mechanical Stabilization of Rigid </a:t>
            </a:r>
            <a:r>
              <a:rPr lang="en-US" sz="3600" dirty="0" smtClean="0"/>
              <a:t>PVC</a:t>
            </a:r>
            <a:r>
              <a:rPr lang="en-US" sz="3600" u="sng" dirty="0" smtClean="0"/>
              <a:t/>
            </a:r>
            <a:br>
              <a:rPr lang="en-US" sz="3600" u="sng" dirty="0" smtClean="0"/>
            </a:br>
            <a:r>
              <a:rPr lang="en-US" sz="3600" u="sng" dirty="0" smtClean="0"/>
              <a:t>Color Development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82133" y="2286000"/>
            <a:ext cx="7704667" cy="3352800"/>
          </a:xfrm>
        </p:spPr>
        <p:txBody>
          <a:bodyPr/>
          <a:lstStyle/>
          <a:p>
            <a:r>
              <a:rPr lang="en-US" dirty="0" smtClean="0"/>
              <a:t>As the level of tin stabilizer is reduced, color develops more quickly.</a:t>
            </a:r>
          </a:p>
          <a:p>
            <a:r>
              <a:rPr lang="en-US" dirty="0" smtClean="0"/>
              <a:t>When tin stabilizer is not present, early pinking becomes an issue.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b="1" u="none" dirty="0" smtClean="0"/>
          </a:p>
          <a:p>
            <a:pPr algn="ctr">
              <a:defRPr/>
            </a:pPr>
            <a:r>
              <a:rPr lang="en-US" b="1" u="none" dirty="0" smtClean="0"/>
              <a:t>2016 </a:t>
            </a:r>
            <a:r>
              <a:rPr lang="en-US" b="1" u="none" dirty="0"/>
              <a:t>Vinyl </a:t>
            </a:r>
            <a:r>
              <a:rPr lang="en-US" b="1" u="none" dirty="0" err="1"/>
              <a:t>Retec</a:t>
            </a:r>
            <a:r>
              <a:rPr lang="en-US" b="1" u="none" dirty="0"/>
              <a:t>    </a:t>
            </a:r>
          </a:p>
          <a:p>
            <a:pPr>
              <a:defRPr/>
            </a:pPr>
            <a:r>
              <a:rPr lang="en-US" dirty="0" smtClean="0"/>
              <a:t>  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23338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Post Fusion Torque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Why does the melt torque substantially decrease after fusion even as the melt temperature remains relatively stable?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“There’s something happening here, what it is </a:t>
            </a:r>
            <a:r>
              <a:rPr lang="en-US" dirty="0" err="1"/>
              <a:t>ain’t</a:t>
            </a:r>
            <a:r>
              <a:rPr lang="en-US" dirty="0"/>
              <a:t> exactly clear……” 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b="1" u="none" dirty="0" smtClean="0"/>
          </a:p>
          <a:p>
            <a:pPr algn="ctr">
              <a:defRPr/>
            </a:pPr>
            <a:r>
              <a:rPr lang="en-US" b="1" u="none" dirty="0" smtClean="0"/>
              <a:t>2016 </a:t>
            </a:r>
            <a:r>
              <a:rPr lang="en-US" b="1" u="none" dirty="0"/>
              <a:t>Vinyl </a:t>
            </a:r>
            <a:r>
              <a:rPr lang="en-US" b="1" u="none" dirty="0" err="1"/>
              <a:t>Retec</a:t>
            </a:r>
            <a:r>
              <a:rPr lang="en-US" b="1" u="none" dirty="0"/>
              <a:t>    </a:t>
            </a:r>
          </a:p>
          <a:p>
            <a:pPr>
              <a:defRPr/>
            </a:pPr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05248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u="sng" dirty="0"/>
              <a:t>Typical Rigid PVC </a:t>
            </a:r>
            <a:r>
              <a:rPr lang="en-US" u="sng" dirty="0" smtClean="0"/>
              <a:t>Pipe Formulation</a:t>
            </a:r>
            <a:endParaRPr lang="en-US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82133" y="2209800"/>
            <a:ext cx="7704667" cy="379001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dirty="0" smtClean="0"/>
              <a:t>PVC </a:t>
            </a:r>
            <a:r>
              <a:rPr lang="en-US" dirty="0"/>
              <a:t>Resin</a:t>
            </a:r>
          </a:p>
          <a:p>
            <a:pPr marL="0" indent="0" algn="ctr">
              <a:buNone/>
            </a:pPr>
            <a:r>
              <a:rPr lang="en-US" dirty="0"/>
              <a:t>Tin </a:t>
            </a:r>
            <a:r>
              <a:rPr lang="en-US" dirty="0" smtClean="0"/>
              <a:t>Stabilizer</a:t>
            </a:r>
            <a:endParaRPr lang="en-US" dirty="0"/>
          </a:p>
          <a:p>
            <a:pPr marL="0" indent="0" algn="ctr">
              <a:buNone/>
            </a:pPr>
            <a:r>
              <a:rPr lang="en-US" dirty="0"/>
              <a:t>Lubricants</a:t>
            </a:r>
          </a:p>
          <a:p>
            <a:pPr marL="0" indent="0" algn="ctr">
              <a:buNone/>
            </a:pPr>
            <a:r>
              <a:rPr lang="en-US" dirty="0"/>
              <a:t>Calcium Carbonate</a:t>
            </a:r>
          </a:p>
          <a:p>
            <a:pPr marL="0" indent="0" algn="ctr">
              <a:buNone/>
            </a:pPr>
            <a:r>
              <a:rPr lang="en-US" dirty="0"/>
              <a:t>Pigments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177207" y="6096000"/>
            <a:ext cx="5314517" cy="365125"/>
          </a:xfrm>
        </p:spPr>
        <p:txBody>
          <a:bodyPr/>
          <a:lstStyle/>
          <a:p>
            <a:pPr algn="ctr">
              <a:defRPr/>
            </a:pPr>
            <a:endParaRPr lang="en-US" b="1" u="none" dirty="0" smtClean="0"/>
          </a:p>
          <a:p>
            <a:pPr algn="ctr">
              <a:defRPr/>
            </a:pPr>
            <a:r>
              <a:rPr lang="en-US" b="1" u="none" dirty="0" smtClean="0"/>
              <a:t>2016 </a:t>
            </a:r>
            <a:r>
              <a:rPr lang="en-US" b="1" u="none" dirty="0"/>
              <a:t>Vinyl </a:t>
            </a:r>
            <a:r>
              <a:rPr lang="en-US" b="1" u="none" dirty="0" err="1"/>
              <a:t>Retec</a:t>
            </a:r>
            <a:r>
              <a:rPr lang="en-US" b="1" u="none" dirty="0"/>
              <a:t>    </a:t>
            </a:r>
          </a:p>
          <a:p>
            <a:pPr algn="ctr">
              <a:defRPr/>
            </a:pPr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92818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-381000"/>
            <a:ext cx="7704667" cy="1981200"/>
          </a:xfrm>
        </p:spPr>
        <p:txBody>
          <a:bodyPr>
            <a:normAutofit/>
          </a:bodyPr>
          <a:lstStyle/>
          <a:p>
            <a:r>
              <a:rPr lang="en-US" sz="3600" dirty="0" smtClean="0"/>
              <a:t>PPI PVC Pipe Range Composition </a:t>
            </a: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3600" u="sng" dirty="0" smtClean="0"/>
              <a:t>Lubrication Limits</a:t>
            </a:r>
            <a:endParaRPr lang="en-US" sz="3600" u="sng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436481" y="1192637"/>
            <a:ext cx="6334986" cy="2560320"/>
          </a:xfrm>
          <a:prstGeom prst="rect">
            <a:avLst/>
          </a:prstGeom>
        </p:spPr>
      </p:pic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057400" y="6492875"/>
            <a:ext cx="5314517" cy="365125"/>
          </a:xfrm>
        </p:spPr>
        <p:txBody>
          <a:bodyPr/>
          <a:lstStyle/>
          <a:p>
            <a:pPr>
              <a:defRPr/>
            </a:pPr>
            <a:endParaRPr lang="en-US" b="1" u="none" dirty="0" smtClean="0"/>
          </a:p>
          <a:p>
            <a:pPr algn="ctr">
              <a:defRPr/>
            </a:pPr>
            <a:r>
              <a:rPr lang="en-US" b="1" u="none" dirty="0" smtClean="0"/>
              <a:t>2016 </a:t>
            </a:r>
            <a:r>
              <a:rPr lang="en-US" b="1" u="none" dirty="0"/>
              <a:t>Vinyl </a:t>
            </a:r>
            <a:r>
              <a:rPr lang="en-US" b="1" u="none" dirty="0" err="1"/>
              <a:t>Retec</a:t>
            </a:r>
            <a:r>
              <a:rPr lang="en-US" b="1" u="none" dirty="0"/>
              <a:t>    </a:t>
            </a:r>
          </a:p>
          <a:p>
            <a:pPr>
              <a:defRPr/>
            </a:pPr>
            <a:r>
              <a:rPr lang="en-US" dirty="0" smtClean="0"/>
              <a:t> </a:t>
            </a:r>
          </a:p>
          <a:p>
            <a:pPr>
              <a:defRPr/>
            </a:pPr>
            <a:endParaRPr lang="en-US" dirty="0"/>
          </a:p>
          <a:p>
            <a:pPr>
              <a:defRPr/>
            </a:pP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36481" y="3752957"/>
            <a:ext cx="6334986" cy="256032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836281" y="1832185"/>
            <a:ext cx="16002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u="none" dirty="0" smtClean="0">
                <a:solidFill>
                  <a:srgbClr val="000000"/>
                </a:solidFill>
                <a:latin typeface="+mn-lt"/>
              </a:rPr>
              <a:t>Minimum </a:t>
            </a:r>
          </a:p>
          <a:p>
            <a:r>
              <a:rPr lang="en-US" sz="1800" u="none" dirty="0" smtClean="0">
                <a:solidFill>
                  <a:srgbClr val="000000"/>
                </a:solidFill>
                <a:latin typeface="+mn-lt"/>
              </a:rPr>
              <a:t>Allowable</a:t>
            </a:r>
          </a:p>
          <a:p>
            <a:r>
              <a:rPr lang="en-US" sz="1800" u="none" dirty="0" smtClean="0">
                <a:solidFill>
                  <a:srgbClr val="000000"/>
                </a:solidFill>
                <a:latin typeface="+mn-lt"/>
              </a:rPr>
              <a:t>Lubricants,</a:t>
            </a:r>
          </a:p>
          <a:p>
            <a:r>
              <a:rPr lang="en-US" sz="1800" u="none" dirty="0" smtClean="0">
                <a:solidFill>
                  <a:srgbClr val="000000"/>
                </a:solidFill>
                <a:latin typeface="+mn-lt"/>
              </a:rPr>
              <a:t>0.60/0.00/0.40</a:t>
            </a:r>
            <a:endParaRPr lang="en-US" sz="1800" u="none" dirty="0">
              <a:solidFill>
                <a:srgbClr val="000000"/>
              </a:solidFill>
              <a:latin typeface="+mn-lt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62000" y="4233251"/>
            <a:ext cx="1674481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u="none" dirty="0" smtClean="0">
                <a:solidFill>
                  <a:srgbClr val="000000"/>
                </a:solidFill>
                <a:latin typeface="+mn-lt"/>
              </a:rPr>
              <a:t>Maximum Allowable</a:t>
            </a:r>
          </a:p>
          <a:p>
            <a:r>
              <a:rPr lang="en-US" sz="2000" u="none" dirty="0" smtClean="0">
                <a:solidFill>
                  <a:srgbClr val="000000"/>
                </a:solidFill>
                <a:latin typeface="+mn-lt"/>
              </a:rPr>
              <a:t>Lubricants,</a:t>
            </a:r>
          </a:p>
          <a:p>
            <a:r>
              <a:rPr lang="en-US" sz="2000" u="none" dirty="0" smtClean="0">
                <a:solidFill>
                  <a:srgbClr val="000000"/>
                </a:solidFill>
                <a:latin typeface="+mn-lt"/>
              </a:rPr>
              <a:t>1.50/0.30/1.50</a:t>
            </a:r>
            <a:endParaRPr lang="en-US" sz="2000" u="none" dirty="0">
              <a:solidFill>
                <a:srgbClr val="000000"/>
              </a:solidFill>
              <a:latin typeface="+mn-lt"/>
            </a:endParaRPr>
          </a:p>
          <a:p>
            <a:endParaRPr lang="en-US" sz="800" dirty="0"/>
          </a:p>
        </p:txBody>
      </p:sp>
    </p:spTree>
    <p:extLst>
      <p:ext uri="{BB962C8B-B14F-4D97-AF65-F5344CB8AC3E}">
        <p14:creationId xmlns:p14="http://schemas.microsoft.com/office/powerpoint/2010/main" val="1341687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9066" y="-121919"/>
            <a:ext cx="7704667" cy="1798319"/>
          </a:xfrm>
        </p:spPr>
        <p:txBody>
          <a:bodyPr/>
          <a:lstStyle/>
          <a:p>
            <a:r>
              <a:rPr lang="en-US" u="sng" dirty="0" smtClean="0"/>
              <a:t>Ideal Post Fusion Torque Example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800" dirty="0" smtClean="0"/>
              <a:t>RX-7 Calcium Stearate Free Formulation</a:t>
            </a:r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368747" y="1331966"/>
            <a:ext cx="6334986" cy="2560320"/>
          </a:xfrm>
          <a:prstGeom prst="rect">
            <a:avLst/>
          </a:prstGeom>
        </p:spPr>
      </p:pic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057400" y="6248400"/>
            <a:ext cx="5314517" cy="365125"/>
          </a:xfrm>
        </p:spPr>
        <p:txBody>
          <a:bodyPr/>
          <a:lstStyle/>
          <a:p>
            <a:pPr>
              <a:defRPr/>
            </a:pPr>
            <a:endParaRPr lang="en-US" dirty="0" smtClean="0"/>
          </a:p>
          <a:p>
            <a:pPr>
              <a:defRPr/>
            </a:pPr>
            <a:endParaRPr lang="en-US" dirty="0"/>
          </a:p>
          <a:p>
            <a:pPr algn="ctr">
              <a:defRPr/>
            </a:pPr>
            <a:r>
              <a:rPr lang="en-US" b="1" u="none" dirty="0"/>
              <a:t>2016 Vinyl </a:t>
            </a:r>
            <a:r>
              <a:rPr lang="en-US" b="1" u="none" dirty="0" err="1"/>
              <a:t>Retec</a:t>
            </a:r>
            <a:r>
              <a:rPr lang="en-US" b="1" u="none" dirty="0"/>
              <a:t>    </a:t>
            </a:r>
          </a:p>
          <a:p>
            <a:pPr>
              <a:defRPr/>
            </a:pPr>
            <a:endParaRPr lang="en-US" dirty="0" smtClean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68747" y="3810000"/>
            <a:ext cx="6334986" cy="256032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914400" y="2345323"/>
            <a:ext cx="1371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u="none" dirty="0" smtClean="0">
                <a:solidFill>
                  <a:srgbClr val="333333"/>
                </a:solidFill>
                <a:latin typeface="+mn-lt"/>
              </a:rPr>
              <a:t>Tin Stabilized</a:t>
            </a:r>
            <a:endParaRPr lang="en-US" sz="1600" u="none" dirty="0">
              <a:solidFill>
                <a:srgbClr val="333333"/>
              </a:solidFill>
              <a:latin typeface="+mn-lt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57200" y="4800600"/>
            <a:ext cx="1828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u="none" dirty="0" smtClean="0">
                <a:solidFill>
                  <a:schemeClr val="tx1"/>
                </a:solidFill>
                <a:latin typeface="+mn-lt"/>
              </a:rPr>
              <a:t>Mechanical Only</a:t>
            </a:r>
            <a:endParaRPr lang="en-US" sz="1800" u="none" dirty="0">
              <a:solidFill>
                <a:schemeClr val="tx1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1558533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2133" y="457201"/>
            <a:ext cx="7704667" cy="1142999"/>
          </a:xfrm>
        </p:spPr>
        <p:txBody>
          <a:bodyPr/>
          <a:lstStyle/>
          <a:p>
            <a:r>
              <a:rPr lang="en-US" u="sng" dirty="0" smtClean="0"/>
              <a:t>Conclusions</a:t>
            </a:r>
            <a:endParaRPr lang="en-US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82132" y="2286000"/>
            <a:ext cx="7704667" cy="3332816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In addition to their role in managing rheology, lubricants </a:t>
            </a:r>
            <a:r>
              <a:rPr lang="en-US" dirty="0" smtClean="0"/>
              <a:t>serve as mechanical stabilizers.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/>
              <a:t>Rigid PVC free of conventional heat stabilizers may </a:t>
            </a:r>
            <a:r>
              <a:rPr lang="en-US" dirty="0" smtClean="0"/>
              <a:t>be processed </a:t>
            </a:r>
            <a:r>
              <a:rPr lang="en-US" dirty="0"/>
              <a:t>under </a:t>
            </a:r>
            <a:r>
              <a:rPr lang="en-US" dirty="0" smtClean="0"/>
              <a:t>certain conditions.</a:t>
            </a:r>
          </a:p>
          <a:p>
            <a:endParaRPr lang="en-US" dirty="0"/>
          </a:p>
          <a:p>
            <a:r>
              <a:rPr lang="en-US" dirty="0" smtClean="0"/>
              <a:t>Simple alkanes (paraffin waxes) are very versatile and effective primary lubricants for rigid PVC.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>
              <a:defRPr/>
            </a:pPr>
            <a:r>
              <a:rPr lang="en-US" b="1" dirty="0" smtClean="0"/>
              <a:t>2016 Vinyl </a:t>
            </a:r>
            <a:r>
              <a:rPr lang="en-US" b="1" dirty="0" err="1" smtClean="0"/>
              <a:t>Retec</a:t>
            </a:r>
            <a:r>
              <a:rPr lang="en-US" b="1" dirty="0" smtClean="0"/>
              <a:t>    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1773923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2133" y="457201"/>
            <a:ext cx="7704667" cy="1447799"/>
          </a:xfrm>
        </p:spPr>
        <p:txBody>
          <a:bodyPr/>
          <a:lstStyle/>
          <a:p>
            <a:r>
              <a:rPr lang="en-US" u="sng" dirty="0" smtClean="0"/>
              <a:t>Conclusions</a:t>
            </a:r>
            <a:endParaRPr lang="en-US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87675" y="2590800"/>
            <a:ext cx="7704667" cy="3332816"/>
          </a:xfrm>
        </p:spPr>
        <p:txBody>
          <a:bodyPr/>
          <a:lstStyle/>
          <a:p>
            <a:r>
              <a:rPr lang="en-US" dirty="0"/>
              <a:t>The post fusion torque decrease often observed in rigid PVC formulations </a:t>
            </a:r>
            <a:r>
              <a:rPr lang="en-US" dirty="0" smtClean="0"/>
              <a:t>is related </a:t>
            </a:r>
            <a:r>
              <a:rPr lang="en-US" dirty="0"/>
              <a:t>to </a:t>
            </a:r>
            <a:r>
              <a:rPr lang="en-US" dirty="0" smtClean="0"/>
              <a:t>a complex phenomena </a:t>
            </a:r>
            <a:r>
              <a:rPr lang="en-US" dirty="0"/>
              <a:t>involving calcium </a:t>
            </a:r>
            <a:r>
              <a:rPr lang="en-US" dirty="0" smtClean="0"/>
              <a:t>stearate.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The paraffin wax, calcium stearate, and oxidized polyethylene wax long used in the USA is an excellent  starting point for alternate stabilization systems.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>
              <a:defRPr/>
            </a:pPr>
            <a:r>
              <a:rPr lang="en-US" b="1" dirty="0" smtClean="0"/>
              <a:t>2016 Vinyl </a:t>
            </a:r>
            <a:r>
              <a:rPr lang="en-US" b="1" dirty="0" err="1" smtClean="0"/>
              <a:t>Retec</a:t>
            </a:r>
            <a:r>
              <a:rPr lang="en-US" b="1" dirty="0" smtClean="0"/>
              <a:t>    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9192921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>
              <a:defRPr/>
            </a:pPr>
            <a:r>
              <a:rPr lang="en-US" b="1" u="none" dirty="0"/>
              <a:t>2016 Vinyl </a:t>
            </a:r>
            <a:r>
              <a:rPr lang="en-US" b="1" u="none" dirty="0" err="1"/>
              <a:t>Retec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2476500" y="1016705"/>
            <a:ext cx="4191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u="none" dirty="0" smtClean="0">
                <a:solidFill>
                  <a:schemeClr val="tx1"/>
                </a:solidFill>
              </a:rPr>
              <a:t>Thank You!</a:t>
            </a:r>
            <a:endParaRPr lang="en-US" sz="3600" u="none" dirty="0">
              <a:solidFill>
                <a:schemeClr val="tx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438400" y="3657600"/>
            <a:ext cx="4876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u="none" baseline="40000" dirty="0">
                <a:solidFill>
                  <a:schemeClr val="tx1"/>
                </a:solidFill>
                <a:latin typeface="Tahoma" pitchFamily="34" charset="0"/>
              </a:rPr>
              <a:t> </a:t>
            </a:r>
            <a:r>
              <a:rPr lang="en-US" i="1" u="none" dirty="0" smtClean="0">
                <a:solidFill>
                  <a:schemeClr val="tx1"/>
                </a:solidFill>
                <a:latin typeface="Tahoma" pitchFamily="34" charset="0"/>
              </a:rPr>
              <a:t>  </a:t>
            </a:r>
            <a:endParaRPr lang="en-US" sz="2000" i="1" u="none" dirty="0">
              <a:solidFill>
                <a:schemeClr val="tx1"/>
              </a:solidFill>
              <a:latin typeface="Tahoma" pitchFamily="34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7800" y="2461260"/>
            <a:ext cx="6781800" cy="1794351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3048000" y="3610729"/>
            <a:ext cx="5410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i="1" u="none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Technology for Better Rigid PVC</a:t>
            </a:r>
            <a:endParaRPr lang="en-US" sz="2400" i="1" u="none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18457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304800"/>
            <a:ext cx="8229600" cy="944562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 </a:t>
            </a:r>
            <a:r>
              <a:rPr lang="en-US" u="sng" dirty="0" smtClean="0"/>
              <a:t>Widely Used Rigid PVC Lubricants</a:t>
            </a:r>
            <a:endParaRPr lang="en-US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4600" y="1600200"/>
            <a:ext cx="5029200" cy="4399616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Paraffin Waxes</a:t>
            </a:r>
          </a:p>
          <a:p>
            <a:r>
              <a:rPr lang="en-US" dirty="0" smtClean="0"/>
              <a:t>Calcium Stearate</a:t>
            </a:r>
          </a:p>
          <a:p>
            <a:r>
              <a:rPr lang="en-US" dirty="0" smtClean="0"/>
              <a:t>Polyethylene Waxes</a:t>
            </a:r>
          </a:p>
          <a:p>
            <a:r>
              <a:rPr lang="en-US" dirty="0" err="1" smtClean="0"/>
              <a:t>Montan</a:t>
            </a:r>
            <a:r>
              <a:rPr lang="en-US" dirty="0" smtClean="0"/>
              <a:t> Waxes – the earliest standard </a:t>
            </a:r>
          </a:p>
          <a:p>
            <a:pPr lvl="1"/>
            <a:r>
              <a:rPr lang="en-US" dirty="0" smtClean="0"/>
              <a:t>Hoechst Wax E &amp; OP</a:t>
            </a:r>
          </a:p>
          <a:p>
            <a:pPr lvl="1"/>
            <a:r>
              <a:rPr lang="en-US" dirty="0" smtClean="0"/>
              <a:t>Esters of </a:t>
            </a:r>
            <a:r>
              <a:rPr lang="en-US" dirty="0" err="1" smtClean="0"/>
              <a:t>Montanic</a:t>
            </a:r>
            <a:r>
              <a:rPr lang="en-US" dirty="0" smtClean="0"/>
              <a:t> acid</a:t>
            </a:r>
          </a:p>
          <a:p>
            <a:r>
              <a:rPr lang="en-US" dirty="0" smtClean="0"/>
              <a:t>Fatty </a:t>
            </a:r>
            <a:r>
              <a:rPr lang="en-US" dirty="0"/>
              <a:t>A</a:t>
            </a:r>
            <a:r>
              <a:rPr lang="en-US" dirty="0" smtClean="0"/>
              <a:t>cid </a:t>
            </a:r>
            <a:r>
              <a:rPr lang="en-US" dirty="0"/>
              <a:t>E</a:t>
            </a:r>
            <a:r>
              <a:rPr lang="en-US" dirty="0" smtClean="0"/>
              <a:t>sters </a:t>
            </a:r>
          </a:p>
          <a:p>
            <a:pPr lvl="1"/>
            <a:r>
              <a:rPr lang="en-US" dirty="0" smtClean="0"/>
              <a:t>Derived from natural oils and fats</a:t>
            </a:r>
          </a:p>
          <a:p>
            <a:r>
              <a:rPr lang="en-US" dirty="0" smtClean="0"/>
              <a:t>Amide </a:t>
            </a:r>
            <a:r>
              <a:rPr lang="en-US" dirty="0"/>
              <a:t>W</a:t>
            </a:r>
            <a:r>
              <a:rPr lang="en-US" dirty="0" smtClean="0"/>
              <a:t>axes</a:t>
            </a:r>
          </a:p>
          <a:p>
            <a:pPr lvl="1"/>
            <a:r>
              <a:rPr lang="en-US" dirty="0" smtClean="0"/>
              <a:t>Ethylene </a:t>
            </a:r>
            <a:r>
              <a:rPr lang="en-US" dirty="0" err="1" smtClean="0"/>
              <a:t>bisstearamide</a:t>
            </a:r>
            <a:r>
              <a:rPr lang="en-US" dirty="0" smtClean="0"/>
              <a:t> wax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914741" y="6198253"/>
            <a:ext cx="5314517" cy="365125"/>
          </a:xfrm>
        </p:spPr>
        <p:txBody>
          <a:bodyPr/>
          <a:lstStyle/>
          <a:p>
            <a:pPr algn="ctr">
              <a:defRPr/>
            </a:pPr>
            <a:r>
              <a:rPr lang="en-US" b="1" u="none" dirty="0"/>
              <a:t>2016 Vinyl </a:t>
            </a:r>
            <a:r>
              <a:rPr lang="en-US" b="1" u="none" dirty="0" err="1"/>
              <a:t>Retec</a:t>
            </a:r>
            <a:r>
              <a:rPr lang="en-US" b="1" u="none" dirty="0"/>
              <a:t>    </a:t>
            </a:r>
          </a:p>
          <a:p>
            <a:pPr>
              <a:defRPr/>
            </a:pPr>
            <a:r>
              <a:rPr lang="en-US" dirty="0" smtClean="0"/>
              <a:t> 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97638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2133" y="457201"/>
            <a:ext cx="7704667" cy="1676399"/>
          </a:xfrm>
        </p:spPr>
        <p:txBody>
          <a:bodyPr/>
          <a:lstStyle/>
          <a:p>
            <a:r>
              <a:rPr lang="en-US" u="sng" dirty="0" smtClean="0"/>
              <a:t>Rigid PVC Lubricants </a:t>
            </a:r>
            <a:endParaRPr lang="en-US" u="sng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982133" y="2057400"/>
            <a:ext cx="7704667" cy="3332816"/>
          </a:xfrm>
        </p:spPr>
        <p:txBody>
          <a:bodyPr>
            <a:normAutofit/>
          </a:bodyPr>
          <a:lstStyle/>
          <a:p>
            <a:r>
              <a:rPr lang="en-US" dirty="0"/>
              <a:t>P</a:t>
            </a:r>
            <a:r>
              <a:rPr lang="en-US" dirty="0" smtClean="0"/>
              <a:t>revent rigid PVC from degrading when heated and sheared.</a:t>
            </a:r>
          </a:p>
          <a:p>
            <a:r>
              <a:rPr lang="en-US" dirty="0" smtClean="0"/>
              <a:t>Define rheology and control fusion. </a:t>
            </a:r>
          </a:p>
          <a:p>
            <a:r>
              <a:rPr lang="en-US" dirty="0" smtClean="0"/>
              <a:t>Allow the compound to be adjusted to the process.</a:t>
            </a:r>
          </a:p>
          <a:p>
            <a:r>
              <a:rPr lang="en-US" dirty="0" smtClean="0"/>
              <a:t>The keys to better rigid PVC products and processing.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>
              <a:defRPr/>
            </a:pPr>
            <a:r>
              <a:rPr lang="en-US" b="1" u="none" dirty="0" smtClean="0"/>
              <a:t>2016 Vinyl </a:t>
            </a:r>
            <a:r>
              <a:rPr lang="en-US" b="1" u="none" dirty="0" err="1" smtClean="0"/>
              <a:t>Retec</a:t>
            </a:r>
            <a:r>
              <a:rPr lang="en-US" b="1" u="none" dirty="0" smtClean="0"/>
              <a:t>    </a:t>
            </a:r>
            <a:endParaRPr lang="en-US" b="1" u="none" dirty="0"/>
          </a:p>
        </p:txBody>
      </p:sp>
    </p:spTree>
    <p:extLst>
      <p:ext uri="{BB962C8B-B14F-4D97-AF65-F5344CB8AC3E}">
        <p14:creationId xmlns:p14="http://schemas.microsoft.com/office/powerpoint/2010/main" val="26430152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2133" y="457201"/>
            <a:ext cx="7704667" cy="1295399"/>
          </a:xfrm>
        </p:spPr>
        <p:txBody>
          <a:bodyPr/>
          <a:lstStyle/>
          <a:p>
            <a:pPr algn="ctr"/>
            <a:r>
              <a:rPr lang="en-US" u="sng" dirty="0" smtClean="0"/>
              <a:t>Rigid PVC Lubricants</a:t>
            </a:r>
            <a:endParaRPr lang="en-US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2209800"/>
            <a:ext cx="7620000" cy="3916363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Paraffin waxes have been used for more than 40 years to lubricate rigid PVC.</a:t>
            </a:r>
          </a:p>
          <a:p>
            <a:r>
              <a:rPr lang="en-US" dirty="0" smtClean="0"/>
              <a:t>Large volume rigid PVC applications using paraffin waxes as the primary lubricant include:</a:t>
            </a:r>
          </a:p>
          <a:p>
            <a:r>
              <a:rPr lang="en-US" sz="200" dirty="0" smtClean="0"/>
              <a:t>	</a:t>
            </a:r>
          </a:p>
          <a:p>
            <a:pPr marL="2743200" lvl="8"/>
            <a:r>
              <a:rPr lang="en-US" sz="2000" dirty="0" smtClean="0"/>
              <a:t>PVC Pipe</a:t>
            </a:r>
          </a:p>
          <a:p>
            <a:pPr marL="2743200" lvl="8"/>
            <a:r>
              <a:rPr lang="en-US" sz="2000" dirty="0" smtClean="0"/>
              <a:t>Vinyl Siding</a:t>
            </a:r>
          </a:p>
          <a:p>
            <a:pPr marL="2743200" lvl="8"/>
            <a:r>
              <a:rPr lang="en-US" sz="2000" dirty="0" smtClean="0"/>
              <a:t>Vinyl Windows</a:t>
            </a:r>
          </a:p>
          <a:p>
            <a:pPr marL="2743200" lvl="8"/>
            <a:r>
              <a:rPr lang="en-US" sz="2000" dirty="0" smtClean="0"/>
              <a:t>PVC Fencing</a:t>
            </a:r>
          </a:p>
          <a:p>
            <a:pPr marL="2743200" lvl="8"/>
            <a:r>
              <a:rPr lang="en-US" sz="2000" dirty="0" smtClean="0"/>
              <a:t>PVC Boards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828800" y="6156326"/>
            <a:ext cx="5314517" cy="365125"/>
          </a:xfrm>
        </p:spPr>
        <p:txBody>
          <a:bodyPr/>
          <a:lstStyle/>
          <a:p>
            <a:endParaRPr lang="en-US" b="1" u="none" dirty="0" smtClean="0"/>
          </a:p>
          <a:p>
            <a:pPr algn="ctr"/>
            <a:r>
              <a:rPr lang="en-US" b="1" u="none" dirty="0" smtClean="0"/>
              <a:t>2016 </a:t>
            </a:r>
            <a:r>
              <a:rPr lang="en-US" b="1" u="none" dirty="0"/>
              <a:t>Vinyl </a:t>
            </a:r>
            <a:r>
              <a:rPr lang="en-US" b="1" u="none" dirty="0" err="1"/>
              <a:t>Retec</a:t>
            </a:r>
            <a:r>
              <a:rPr lang="en-US" b="1" u="none" dirty="0"/>
              <a:t>   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42318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2133" y="457201"/>
            <a:ext cx="7704667" cy="990599"/>
          </a:xfrm>
        </p:spPr>
        <p:txBody>
          <a:bodyPr/>
          <a:lstStyle/>
          <a:p>
            <a:pPr algn="ctr"/>
            <a:r>
              <a:rPr lang="en-US" u="sng" dirty="0" smtClean="0"/>
              <a:t>Typical Rigid PVC Lubricant System</a:t>
            </a:r>
            <a:endParaRPr lang="en-US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33600" y="1600200"/>
            <a:ext cx="6553200" cy="4399616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Paraffinic Hydrocarbon Wax</a:t>
            </a:r>
          </a:p>
          <a:p>
            <a:pPr lvl="2"/>
            <a:r>
              <a:rPr lang="en-US" dirty="0"/>
              <a:t>R</a:t>
            </a:r>
            <a:r>
              <a:rPr lang="en-US" dirty="0" smtClean="0"/>
              <a:t>efined from crude or synthetic based on ethylene or methane</a:t>
            </a:r>
          </a:p>
          <a:p>
            <a:pPr lvl="2"/>
            <a:r>
              <a:rPr lang="en-US" dirty="0" smtClean="0"/>
              <a:t>Typical C</a:t>
            </a:r>
            <a:r>
              <a:rPr lang="en-US" baseline="-25000" dirty="0" smtClean="0"/>
              <a:t>32</a:t>
            </a:r>
            <a:r>
              <a:rPr lang="en-US" dirty="0" smtClean="0"/>
              <a:t>H</a:t>
            </a:r>
            <a:r>
              <a:rPr lang="en-US" baseline="-25000" dirty="0" smtClean="0"/>
              <a:t>66</a:t>
            </a:r>
            <a:endParaRPr lang="en-US" baseline="-25000" dirty="0"/>
          </a:p>
          <a:p>
            <a:pPr lvl="2"/>
            <a:endParaRPr lang="en-US" dirty="0" smtClean="0"/>
          </a:p>
          <a:p>
            <a:r>
              <a:rPr lang="en-US" dirty="0" smtClean="0"/>
              <a:t>Calcium Stearate</a:t>
            </a:r>
          </a:p>
          <a:p>
            <a:pPr lvl="2"/>
            <a:r>
              <a:rPr lang="en-US" dirty="0" smtClean="0"/>
              <a:t>Calcium salt of acid from natural fats and oils</a:t>
            </a:r>
          </a:p>
          <a:p>
            <a:pPr lvl="2"/>
            <a:r>
              <a:rPr lang="en-US" dirty="0" smtClean="0"/>
              <a:t>Ca(C</a:t>
            </a:r>
            <a:r>
              <a:rPr lang="en-US" baseline="-25000" dirty="0" smtClean="0"/>
              <a:t>18</a:t>
            </a:r>
            <a:r>
              <a:rPr lang="en-US" dirty="0" smtClean="0"/>
              <a:t>H</a:t>
            </a:r>
            <a:r>
              <a:rPr lang="en-US" baseline="-25000" dirty="0" smtClean="0"/>
              <a:t>35</a:t>
            </a:r>
            <a:r>
              <a:rPr lang="en-US" dirty="0" smtClean="0"/>
              <a:t>O</a:t>
            </a:r>
            <a:r>
              <a:rPr lang="en-US" baseline="-25000" dirty="0" smtClean="0"/>
              <a:t>2</a:t>
            </a:r>
            <a:r>
              <a:rPr lang="en-US" dirty="0" smtClean="0"/>
              <a:t>)</a:t>
            </a:r>
            <a:r>
              <a:rPr lang="en-US" baseline="-25000" dirty="0" smtClean="0"/>
              <a:t>2</a:t>
            </a:r>
          </a:p>
          <a:p>
            <a:pPr lvl="2"/>
            <a:endParaRPr lang="en-US" dirty="0" smtClean="0"/>
          </a:p>
          <a:p>
            <a:r>
              <a:rPr lang="en-US" dirty="0" smtClean="0"/>
              <a:t>Oxidized PE Wax</a:t>
            </a:r>
          </a:p>
          <a:p>
            <a:pPr lvl="2"/>
            <a:r>
              <a:rPr lang="en-US" dirty="0" smtClean="0"/>
              <a:t>Ethylene based</a:t>
            </a:r>
          </a:p>
          <a:p>
            <a:pPr lvl="2"/>
            <a:r>
              <a:rPr lang="en-US" dirty="0" smtClean="0"/>
              <a:t>C</a:t>
            </a:r>
            <a:r>
              <a:rPr lang="en-US" baseline="-25000" dirty="0" smtClean="0"/>
              <a:t>100+</a:t>
            </a:r>
            <a:r>
              <a:rPr lang="en-US" dirty="0" smtClean="0"/>
              <a:t>H</a:t>
            </a:r>
            <a:r>
              <a:rPr lang="en-US" baseline="-25000" dirty="0" smtClean="0"/>
              <a:t>200+</a:t>
            </a:r>
            <a:r>
              <a:rPr lang="en-US" dirty="0" smtClean="0"/>
              <a:t>O</a:t>
            </a:r>
            <a:r>
              <a:rPr lang="en-US" baseline="-25000" dirty="0" smtClean="0"/>
              <a:t>?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b="1" u="none" dirty="0" smtClean="0"/>
          </a:p>
          <a:p>
            <a:pPr algn="ctr">
              <a:defRPr/>
            </a:pPr>
            <a:r>
              <a:rPr lang="en-US" b="1" u="none" dirty="0" smtClean="0"/>
              <a:t>2016 </a:t>
            </a:r>
            <a:r>
              <a:rPr lang="en-US" b="1" u="none" dirty="0"/>
              <a:t>Vinyl </a:t>
            </a:r>
            <a:r>
              <a:rPr lang="en-US" b="1" u="none" dirty="0" err="1"/>
              <a:t>Retec</a:t>
            </a:r>
            <a:r>
              <a:rPr lang="en-US" b="1" u="none" dirty="0"/>
              <a:t>    </a:t>
            </a:r>
          </a:p>
          <a:p>
            <a:pPr>
              <a:defRPr/>
            </a:pPr>
            <a:r>
              <a:rPr lang="en-US" dirty="0" smtClean="0"/>
              <a:t>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9595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Rigid PVC Lubricants</a:t>
            </a:r>
            <a:r>
              <a:rPr lang="en-US" u="sng" dirty="0" smtClean="0"/>
              <a:t/>
            </a:r>
            <a:br>
              <a:rPr lang="en-US" u="sng" dirty="0" smtClean="0"/>
            </a:br>
            <a:r>
              <a:rPr lang="en-US" u="sng" dirty="0" smtClean="0"/>
              <a:t>Product Options</a:t>
            </a:r>
            <a:endParaRPr lang="en-US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82133" y="2133600"/>
            <a:ext cx="7704667" cy="3332816"/>
          </a:xfrm>
        </p:spPr>
        <p:txBody>
          <a:bodyPr/>
          <a:lstStyle/>
          <a:p>
            <a:endParaRPr lang="en-US" dirty="0" smtClean="0"/>
          </a:p>
          <a:p>
            <a:r>
              <a:rPr lang="en-US" dirty="0" smtClean="0"/>
              <a:t>Individual Ingredients</a:t>
            </a:r>
          </a:p>
          <a:p>
            <a:r>
              <a:rPr lang="en-US" dirty="0" smtClean="0"/>
              <a:t>Combinations of multiple lubricants (Paraffin, </a:t>
            </a:r>
            <a:r>
              <a:rPr lang="en-US" dirty="0" err="1" smtClean="0"/>
              <a:t>oPE</a:t>
            </a:r>
            <a:r>
              <a:rPr lang="en-US" dirty="0" smtClean="0"/>
              <a:t>, etc.)</a:t>
            </a:r>
          </a:p>
          <a:p>
            <a:r>
              <a:rPr lang="en-US" dirty="0" smtClean="0"/>
              <a:t>Total systems include paraffin, </a:t>
            </a:r>
            <a:r>
              <a:rPr lang="en-US" dirty="0" err="1" smtClean="0"/>
              <a:t>oPE</a:t>
            </a:r>
            <a:r>
              <a:rPr lang="en-US" dirty="0" smtClean="0"/>
              <a:t>, and calcium stearate</a:t>
            </a:r>
          </a:p>
          <a:p>
            <a:r>
              <a:rPr lang="en-US" dirty="0" smtClean="0"/>
              <a:t>Dust free, free flowing, fully melting calcium stearate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>
              <a:defRPr/>
            </a:pPr>
            <a:r>
              <a:rPr lang="en-US" b="1" u="none" dirty="0" smtClean="0"/>
              <a:t>2016 Vinyl </a:t>
            </a:r>
            <a:r>
              <a:rPr lang="en-US" b="1" u="none" dirty="0" err="1" smtClean="0"/>
              <a:t>Retec</a:t>
            </a:r>
            <a:r>
              <a:rPr lang="en-US" b="1" u="none" dirty="0" smtClean="0"/>
              <a:t>    </a:t>
            </a:r>
            <a:endParaRPr lang="en-US" b="1" u="none" dirty="0"/>
          </a:p>
        </p:txBody>
      </p:sp>
    </p:spTree>
    <p:extLst>
      <p:ext uri="{BB962C8B-B14F-4D97-AF65-F5344CB8AC3E}">
        <p14:creationId xmlns:p14="http://schemas.microsoft.com/office/powerpoint/2010/main" val="11335718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2133" y="762000"/>
            <a:ext cx="7704667" cy="838200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/>
            </a:r>
            <a:br>
              <a:rPr lang="en-US" dirty="0" smtClean="0"/>
            </a:br>
            <a:r>
              <a:rPr lang="en-US" u="sng" dirty="0" smtClean="0"/>
              <a:t>Paraffin Waxes</a:t>
            </a:r>
            <a:br>
              <a:rPr lang="en-US" u="sng" dirty="0" smtClean="0"/>
            </a:br>
            <a:endParaRPr lang="en-US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1752600"/>
            <a:ext cx="7391400" cy="4247216"/>
          </a:xfrm>
        </p:spPr>
        <p:txBody>
          <a:bodyPr>
            <a:normAutofit fontScale="25000" lnSpcReduction="20000"/>
          </a:bodyPr>
          <a:lstStyle/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pPr marL="0" indent="0" algn="ctr">
              <a:buNone/>
            </a:pPr>
            <a:r>
              <a:rPr lang="en-US" sz="7200" u="sng" dirty="0" smtClean="0"/>
              <a:t>Paraffin waxes are mixtures of branched and straight chain molecules</a:t>
            </a:r>
            <a:endParaRPr lang="en-US" sz="3800" dirty="0" smtClean="0"/>
          </a:p>
          <a:p>
            <a:pPr marL="365760" lvl="1" indent="0">
              <a:buNone/>
            </a:pPr>
            <a:endParaRPr lang="en-US" sz="4900" dirty="0" smtClean="0"/>
          </a:p>
          <a:p>
            <a:pPr marL="365760" lvl="1" indent="0">
              <a:buNone/>
            </a:pPr>
            <a:r>
              <a:rPr lang="en-US" sz="4900" b="1" u="sng" dirty="0" smtClean="0"/>
              <a:t>Normal Straight Chain Content</a:t>
            </a:r>
          </a:p>
          <a:p>
            <a:endParaRPr lang="en-US" dirty="0" smtClean="0"/>
          </a:p>
          <a:p>
            <a:pPr marL="457200" lvl="1" indent="0">
              <a:buNone/>
            </a:pPr>
            <a:r>
              <a:rPr lang="en-US" sz="4000" dirty="0" smtClean="0"/>
              <a:t>CH</a:t>
            </a:r>
            <a:r>
              <a:rPr lang="en-US" sz="4000" baseline="-25000" dirty="0" smtClean="0"/>
              <a:t>3</a:t>
            </a:r>
            <a:r>
              <a:rPr lang="en-US" sz="4000" dirty="0" smtClean="0"/>
              <a:t>CH</a:t>
            </a:r>
            <a:r>
              <a:rPr lang="en-US" sz="4000" baseline="-25000" dirty="0" smtClean="0"/>
              <a:t>2</a:t>
            </a:r>
            <a:r>
              <a:rPr lang="en-US" sz="4000" dirty="0" smtClean="0"/>
              <a:t>CH</a:t>
            </a:r>
            <a:r>
              <a:rPr lang="en-US" sz="4000" baseline="-25000" dirty="0" smtClean="0"/>
              <a:t>2</a:t>
            </a:r>
            <a:r>
              <a:rPr lang="en-US" sz="4000" dirty="0" smtClean="0"/>
              <a:t>CH</a:t>
            </a:r>
            <a:r>
              <a:rPr lang="en-US" sz="4000" baseline="-25000" dirty="0" smtClean="0"/>
              <a:t>2</a:t>
            </a:r>
            <a:r>
              <a:rPr lang="en-US" sz="4000" dirty="0" smtClean="0"/>
              <a:t>CH</a:t>
            </a:r>
            <a:r>
              <a:rPr lang="en-US" sz="4000" baseline="-25000" dirty="0" smtClean="0"/>
              <a:t>2</a:t>
            </a:r>
            <a:r>
              <a:rPr lang="en-US" sz="4000" dirty="0" smtClean="0"/>
              <a:t>CH</a:t>
            </a:r>
            <a:r>
              <a:rPr lang="en-US" sz="4000" baseline="-25000" dirty="0" smtClean="0"/>
              <a:t>2</a:t>
            </a:r>
            <a:r>
              <a:rPr lang="en-US" sz="4000" dirty="0" smtClean="0"/>
              <a:t>CH</a:t>
            </a:r>
            <a:r>
              <a:rPr lang="en-US" sz="4000" baseline="-25000" dirty="0" smtClean="0"/>
              <a:t>2</a:t>
            </a:r>
            <a:r>
              <a:rPr lang="en-US" sz="4000" dirty="0" smtClean="0"/>
              <a:t>CH</a:t>
            </a:r>
            <a:r>
              <a:rPr lang="en-US" sz="4000" baseline="-25000" dirty="0" smtClean="0"/>
              <a:t>2</a:t>
            </a:r>
            <a:r>
              <a:rPr lang="en-US" sz="4000" dirty="0" smtClean="0"/>
              <a:t>CH</a:t>
            </a:r>
            <a:r>
              <a:rPr lang="en-US" sz="4000" baseline="-25000" dirty="0" smtClean="0"/>
              <a:t>2</a:t>
            </a:r>
            <a:r>
              <a:rPr lang="en-US" sz="4000" dirty="0" smtClean="0"/>
              <a:t>CH</a:t>
            </a:r>
            <a:r>
              <a:rPr lang="en-US" sz="4000" baseline="-25000" dirty="0" smtClean="0"/>
              <a:t>2</a:t>
            </a:r>
            <a:r>
              <a:rPr lang="en-US" sz="4000" dirty="0" smtClean="0"/>
              <a:t>CH</a:t>
            </a:r>
            <a:r>
              <a:rPr lang="en-US" sz="4000" baseline="-25000" dirty="0" smtClean="0"/>
              <a:t>2</a:t>
            </a:r>
            <a:r>
              <a:rPr lang="en-US" sz="4000" dirty="0" smtClean="0"/>
              <a:t>CH</a:t>
            </a:r>
            <a:r>
              <a:rPr lang="en-US" sz="4000" baseline="-25000" dirty="0" smtClean="0"/>
              <a:t>2</a:t>
            </a:r>
            <a:r>
              <a:rPr lang="en-US" sz="4000" dirty="0" smtClean="0"/>
              <a:t>CH</a:t>
            </a:r>
            <a:r>
              <a:rPr lang="en-US" sz="4000" baseline="-25000" dirty="0" smtClean="0"/>
              <a:t>2</a:t>
            </a:r>
            <a:r>
              <a:rPr lang="en-US" sz="4000" dirty="0" smtClean="0"/>
              <a:t>CH</a:t>
            </a:r>
            <a:r>
              <a:rPr lang="en-US" sz="4000" baseline="-25000" dirty="0" smtClean="0"/>
              <a:t>2</a:t>
            </a:r>
            <a:r>
              <a:rPr lang="en-US" sz="4000" dirty="0" smtClean="0"/>
              <a:t>CH</a:t>
            </a:r>
            <a:r>
              <a:rPr lang="en-US" sz="4000" baseline="-25000" dirty="0" smtClean="0"/>
              <a:t>2</a:t>
            </a:r>
            <a:r>
              <a:rPr lang="en-US" sz="4000" dirty="0" smtClean="0"/>
              <a:t>CH</a:t>
            </a:r>
            <a:r>
              <a:rPr lang="en-US" sz="4000" baseline="-25000" dirty="0" smtClean="0"/>
              <a:t>2</a:t>
            </a:r>
            <a:r>
              <a:rPr lang="en-US" sz="4000" dirty="0" smtClean="0"/>
              <a:t>CH</a:t>
            </a:r>
            <a:r>
              <a:rPr lang="en-US" sz="4000" baseline="-25000" dirty="0" smtClean="0"/>
              <a:t>2</a:t>
            </a:r>
            <a:r>
              <a:rPr lang="en-US" sz="4000" dirty="0" smtClean="0"/>
              <a:t>CH</a:t>
            </a:r>
            <a:r>
              <a:rPr lang="en-US" sz="4000" baseline="-25000" dirty="0" smtClean="0"/>
              <a:t>2</a:t>
            </a:r>
            <a:r>
              <a:rPr lang="en-US" sz="4000" dirty="0" smtClean="0"/>
              <a:t>CH</a:t>
            </a:r>
            <a:r>
              <a:rPr lang="en-US" sz="4000" baseline="-25000" dirty="0" smtClean="0"/>
              <a:t>2</a:t>
            </a:r>
            <a:r>
              <a:rPr lang="en-US" sz="4000" dirty="0" smtClean="0"/>
              <a:t>CH</a:t>
            </a:r>
            <a:r>
              <a:rPr lang="en-US" sz="4000" baseline="-25000" dirty="0" smtClean="0"/>
              <a:t>2</a:t>
            </a:r>
            <a:r>
              <a:rPr lang="en-US" sz="4000" dirty="0" smtClean="0"/>
              <a:t>CH</a:t>
            </a:r>
            <a:r>
              <a:rPr lang="en-US" sz="4000" baseline="-25000" dirty="0" smtClean="0"/>
              <a:t>2</a:t>
            </a:r>
            <a:r>
              <a:rPr lang="en-US" sz="4000" dirty="0" smtClean="0"/>
              <a:t>CH</a:t>
            </a:r>
            <a:r>
              <a:rPr lang="en-US" sz="4000" baseline="-25000" dirty="0" smtClean="0"/>
              <a:t>2</a:t>
            </a:r>
            <a:r>
              <a:rPr lang="en-US" sz="4000" dirty="0" smtClean="0"/>
              <a:t>CH</a:t>
            </a:r>
            <a:r>
              <a:rPr lang="en-US" sz="4000" baseline="-25000" dirty="0" smtClean="0"/>
              <a:t>2</a:t>
            </a:r>
            <a:r>
              <a:rPr lang="en-US" sz="4000" dirty="0" smtClean="0"/>
              <a:t>CH</a:t>
            </a:r>
            <a:r>
              <a:rPr lang="en-US" sz="4000" baseline="-25000" dirty="0" smtClean="0"/>
              <a:t>2</a:t>
            </a:r>
            <a:r>
              <a:rPr lang="en-US" sz="4000" dirty="0" smtClean="0"/>
              <a:t>CH</a:t>
            </a:r>
            <a:r>
              <a:rPr lang="en-US" sz="4000" baseline="-25000" dirty="0" smtClean="0"/>
              <a:t>2</a:t>
            </a:r>
            <a:r>
              <a:rPr lang="en-US" sz="4000" dirty="0" smtClean="0"/>
              <a:t>CH</a:t>
            </a:r>
            <a:r>
              <a:rPr lang="en-US" sz="4000" baseline="-25000" dirty="0" smtClean="0"/>
              <a:t>2</a:t>
            </a:r>
            <a:r>
              <a:rPr lang="en-US" sz="4000" dirty="0" smtClean="0"/>
              <a:t>CH</a:t>
            </a:r>
            <a:r>
              <a:rPr lang="en-US" sz="4000" baseline="-25000" dirty="0" smtClean="0"/>
              <a:t>2</a:t>
            </a:r>
            <a:r>
              <a:rPr lang="en-US" sz="4000" dirty="0" smtClean="0"/>
              <a:t>CH</a:t>
            </a:r>
            <a:r>
              <a:rPr lang="en-US" sz="4000" baseline="-25000" dirty="0" smtClean="0"/>
              <a:t>2</a:t>
            </a:r>
            <a:r>
              <a:rPr lang="en-US" sz="4000" dirty="0" smtClean="0"/>
              <a:t>CH</a:t>
            </a:r>
            <a:r>
              <a:rPr lang="en-US" sz="4000" baseline="-25000" dirty="0" smtClean="0"/>
              <a:t>2</a:t>
            </a:r>
            <a:r>
              <a:rPr lang="en-US" sz="4000" dirty="0" smtClean="0"/>
              <a:t>CH</a:t>
            </a:r>
            <a:r>
              <a:rPr lang="en-US" sz="4000" baseline="-25000" dirty="0" smtClean="0"/>
              <a:t>2</a:t>
            </a:r>
            <a:r>
              <a:rPr lang="en-US" sz="4000" dirty="0" smtClean="0"/>
              <a:t>CH</a:t>
            </a:r>
            <a:r>
              <a:rPr lang="en-US" sz="4000" baseline="-25000" dirty="0" smtClean="0"/>
              <a:t>2</a:t>
            </a:r>
            <a:r>
              <a:rPr lang="en-US" sz="4000" dirty="0" smtClean="0"/>
              <a:t>CH</a:t>
            </a:r>
            <a:r>
              <a:rPr lang="en-US" sz="4000" baseline="-25000" dirty="0"/>
              <a:t>3</a:t>
            </a:r>
          </a:p>
          <a:p>
            <a:pPr marL="365760" lvl="1" indent="0">
              <a:buNone/>
            </a:pPr>
            <a:endParaRPr lang="en-US" sz="1050" dirty="0"/>
          </a:p>
          <a:p>
            <a:pPr marL="365760" lvl="1" indent="0">
              <a:buNone/>
            </a:pPr>
            <a:endParaRPr lang="en-US" sz="1050" dirty="0"/>
          </a:p>
          <a:p>
            <a:pPr marL="365760" lvl="1" indent="0">
              <a:buNone/>
            </a:pPr>
            <a:r>
              <a:rPr lang="en-US" sz="4900" b="1" u="sng" dirty="0" smtClean="0"/>
              <a:t>Branched or “Non-normal” Content</a:t>
            </a:r>
          </a:p>
          <a:p>
            <a:pPr marL="365760" lvl="1" indent="0">
              <a:buNone/>
            </a:pPr>
            <a:endParaRPr lang="en-US" sz="3100" dirty="0"/>
          </a:p>
          <a:p>
            <a:pPr marL="365760" lvl="1" indent="0">
              <a:buNone/>
            </a:pPr>
            <a:endParaRPr lang="en-US" sz="4000" dirty="0" smtClean="0"/>
          </a:p>
          <a:p>
            <a:pPr marL="365760" lvl="1" indent="0">
              <a:buNone/>
            </a:pPr>
            <a:r>
              <a:rPr lang="en-US" sz="4000" dirty="0" smtClean="0"/>
              <a:t>                    CH</a:t>
            </a:r>
            <a:r>
              <a:rPr lang="en-US" sz="4000" baseline="-25000" dirty="0" smtClean="0"/>
              <a:t>3</a:t>
            </a:r>
            <a:endParaRPr lang="en-US" sz="4000" baseline="-25000" dirty="0"/>
          </a:p>
          <a:p>
            <a:pPr marL="457200" lvl="1" indent="0">
              <a:buNone/>
            </a:pPr>
            <a:r>
              <a:rPr lang="en-US" sz="4000" dirty="0" smtClean="0"/>
              <a:t>CH</a:t>
            </a:r>
            <a:r>
              <a:rPr lang="en-US" sz="4000" baseline="-25000" dirty="0" smtClean="0"/>
              <a:t>3</a:t>
            </a:r>
            <a:r>
              <a:rPr lang="en-US" sz="4000" dirty="0" smtClean="0"/>
              <a:t>CH</a:t>
            </a:r>
            <a:r>
              <a:rPr lang="en-US" sz="4000" baseline="-25000" dirty="0" smtClean="0"/>
              <a:t>2</a:t>
            </a:r>
            <a:r>
              <a:rPr lang="en-US" sz="4000" dirty="0"/>
              <a:t>CH</a:t>
            </a:r>
            <a:r>
              <a:rPr lang="en-US" sz="4000" baseline="-25000" dirty="0"/>
              <a:t>2</a:t>
            </a:r>
            <a:r>
              <a:rPr lang="en-US" sz="4000" dirty="0" smtClean="0"/>
              <a:t>CH</a:t>
            </a:r>
            <a:r>
              <a:rPr lang="en-US" sz="4000" baseline="-25000" dirty="0" smtClean="0"/>
              <a:t>2</a:t>
            </a:r>
            <a:r>
              <a:rPr lang="en-US" sz="4000" dirty="0" smtClean="0"/>
              <a:t>CH</a:t>
            </a:r>
            <a:r>
              <a:rPr lang="en-US" sz="4000" baseline="-25000" dirty="0" smtClean="0"/>
              <a:t>2</a:t>
            </a:r>
            <a:r>
              <a:rPr lang="en-US" sz="4000" dirty="0" smtClean="0"/>
              <a:t>CH</a:t>
            </a:r>
            <a:r>
              <a:rPr lang="en-US" sz="4000" baseline="-25000" dirty="0" smtClean="0"/>
              <a:t>2</a:t>
            </a:r>
            <a:r>
              <a:rPr lang="en-US" sz="4000" dirty="0" smtClean="0"/>
              <a:t>CH</a:t>
            </a:r>
            <a:r>
              <a:rPr lang="en-US" sz="4000" baseline="-25000" dirty="0" smtClean="0"/>
              <a:t>2</a:t>
            </a:r>
            <a:r>
              <a:rPr lang="en-US" sz="4000" dirty="0" smtClean="0"/>
              <a:t>CH</a:t>
            </a:r>
            <a:r>
              <a:rPr lang="en-US" sz="4000" baseline="-25000" dirty="0" smtClean="0"/>
              <a:t>1</a:t>
            </a:r>
            <a:r>
              <a:rPr lang="en-US" sz="4000" dirty="0" smtClean="0"/>
              <a:t>CH</a:t>
            </a:r>
            <a:r>
              <a:rPr lang="en-US" sz="4000" baseline="-25000" dirty="0" smtClean="0"/>
              <a:t>2</a:t>
            </a:r>
            <a:r>
              <a:rPr lang="en-US" sz="4000" dirty="0" smtClean="0"/>
              <a:t>CH</a:t>
            </a:r>
            <a:r>
              <a:rPr lang="en-US" sz="4000" baseline="-25000" dirty="0" smtClean="0"/>
              <a:t>2</a:t>
            </a:r>
            <a:r>
              <a:rPr lang="en-US" sz="4000" dirty="0" smtClean="0"/>
              <a:t>CH</a:t>
            </a:r>
            <a:r>
              <a:rPr lang="en-US" sz="4000" baseline="-25000" dirty="0" smtClean="0"/>
              <a:t>2</a:t>
            </a:r>
            <a:r>
              <a:rPr lang="en-US" sz="4000" dirty="0" smtClean="0"/>
              <a:t>CH</a:t>
            </a:r>
            <a:r>
              <a:rPr lang="en-US" sz="4000" baseline="-25000" dirty="0" smtClean="0"/>
              <a:t>2</a:t>
            </a:r>
            <a:r>
              <a:rPr lang="en-US" sz="4000" dirty="0" smtClean="0"/>
              <a:t>CH</a:t>
            </a:r>
            <a:r>
              <a:rPr lang="en-US" sz="4000" baseline="-25000" dirty="0" smtClean="0"/>
              <a:t>2</a:t>
            </a:r>
            <a:r>
              <a:rPr lang="en-US" sz="4000" dirty="0" smtClean="0"/>
              <a:t>CH</a:t>
            </a:r>
            <a:r>
              <a:rPr lang="en-US" sz="4000" baseline="-25000" dirty="0" smtClean="0"/>
              <a:t>2</a:t>
            </a:r>
            <a:r>
              <a:rPr lang="en-US" sz="4000" dirty="0" smtClean="0"/>
              <a:t>CH</a:t>
            </a:r>
            <a:r>
              <a:rPr lang="en-US" sz="4000" baseline="-25000" dirty="0" smtClean="0"/>
              <a:t>2</a:t>
            </a:r>
            <a:r>
              <a:rPr lang="en-US" sz="4000" dirty="0" smtClean="0"/>
              <a:t>CH</a:t>
            </a:r>
            <a:r>
              <a:rPr lang="en-US" sz="4000" baseline="-25000" dirty="0" smtClean="0"/>
              <a:t>2</a:t>
            </a:r>
            <a:r>
              <a:rPr lang="en-US" sz="4000" dirty="0" smtClean="0"/>
              <a:t>CH</a:t>
            </a:r>
            <a:r>
              <a:rPr lang="en-US" sz="4000" baseline="-25000" dirty="0" smtClean="0"/>
              <a:t>2</a:t>
            </a:r>
            <a:r>
              <a:rPr lang="en-US" sz="4000" dirty="0" smtClean="0"/>
              <a:t>CH</a:t>
            </a:r>
            <a:r>
              <a:rPr lang="en-US" sz="4000" baseline="-25000" dirty="0" smtClean="0"/>
              <a:t>2</a:t>
            </a:r>
            <a:r>
              <a:rPr lang="en-US" sz="4000" dirty="0" smtClean="0"/>
              <a:t>CH</a:t>
            </a:r>
            <a:r>
              <a:rPr lang="en-US" sz="4000" baseline="-25000" dirty="0" smtClean="0"/>
              <a:t>2</a:t>
            </a:r>
            <a:r>
              <a:rPr lang="en-US" sz="4000" dirty="0" smtClean="0"/>
              <a:t>CH</a:t>
            </a:r>
            <a:r>
              <a:rPr lang="en-US" sz="4000" baseline="-25000" dirty="0" smtClean="0"/>
              <a:t>1</a:t>
            </a:r>
            <a:r>
              <a:rPr lang="en-US" sz="4000" dirty="0" smtClean="0"/>
              <a:t>CH</a:t>
            </a:r>
            <a:r>
              <a:rPr lang="en-US" sz="4000" baseline="-25000" dirty="0" smtClean="0"/>
              <a:t>2</a:t>
            </a:r>
            <a:r>
              <a:rPr lang="en-US" sz="4000" dirty="0" smtClean="0"/>
              <a:t>CH</a:t>
            </a:r>
            <a:r>
              <a:rPr lang="en-US" sz="4000" baseline="-25000" dirty="0" smtClean="0"/>
              <a:t>2</a:t>
            </a:r>
            <a:r>
              <a:rPr lang="en-US" sz="4000" dirty="0" smtClean="0"/>
              <a:t>CH</a:t>
            </a:r>
            <a:r>
              <a:rPr lang="en-US" sz="4000" baseline="-25000" dirty="0" smtClean="0"/>
              <a:t>2</a:t>
            </a:r>
            <a:r>
              <a:rPr lang="en-US" sz="4000" dirty="0" smtClean="0"/>
              <a:t>CH</a:t>
            </a:r>
            <a:r>
              <a:rPr lang="en-US" sz="4000" baseline="-25000" dirty="0" smtClean="0"/>
              <a:t>2</a:t>
            </a:r>
            <a:r>
              <a:rPr lang="en-US" sz="4000" dirty="0" smtClean="0"/>
              <a:t>CH</a:t>
            </a:r>
            <a:r>
              <a:rPr lang="en-US" sz="4000" baseline="-25000" dirty="0" smtClean="0"/>
              <a:t>2</a:t>
            </a:r>
            <a:r>
              <a:rPr lang="en-US" sz="4000" dirty="0" smtClean="0"/>
              <a:t>CH</a:t>
            </a:r>
            <a:r>
              <a:rPr lang="en-US" sz="4000" baseline="-25000" dirty="0" smtClean="0"/>
              <a:t>2</a:t>
            </a:r>
            <a:r>
              <a:rPr lang="en-US" sz="4000" dirty="0" smtClean="0"/>
              <a:t>CH</a:t>
            </a:r>
            <a:r>
              <a:rPr lang="en-US" sz="4000" baseline="-25000" dirty="0" smtClean="0"/>
              <a:t>2</a:t>
            </a:r>
            <a:r>
              <a:rPr lang="en-US" sz="4000" dirty="0" smtClean="0"/>
              <a:t>CH</a:t>
            </a:r>
            <a:r>
              <a:rPr lang="en-US" sz="4000" baseline="-25000" dirty="0" smtClean="0"/>
              <a:t>3</a:t>
            </a:r>
          </a:p>
          <a:p>
            <a:pPr marL="365760" lvl="1" indent="0">
              <a:buNone/>
            </a:pPr>
            <a:r>
              <a:rPr lang="en-US" sz="4000" dirty="0"/>
              <a:t> </a:t>
            </a:r>
            <a:r>
              <a:rPr lang="en-US" sz="4000" dirty="0" smtClean="0"/>
              <a:t>                                                                                                                                     		    CH</a:t>
            </a:r>
            <a:r>
              <a:rPr lang="en-US" sz="4000" baseline="-25000" dirty="0" smtClean="0"/>
              <a:t>2</a:t>
            </a:r>
          </a:p>
          <a:p>
            <a:pPr marL="365760" lvl="1" indent="0">
              <a:buNone/>
            </a:pPr>
            <a:r>
              <a:rPr lang="en-US" sz="4000" dirty="0" smtClean="0"/>
              <a:t>                                                                          				</a:t>
            </a:r>
            <a:r>
              <a:rPr lang="en-US" sz="4000" dirty="0"/>
              <a:t>	</a:t>
            </a:r>
            <a:r>
              <a:rPr lang="en-US" sz="4000" dirty="0" smtClean="0"/>
              <a:t>                      CH</a:t>
            </a:r>
            <a:r>
              <a:rPr lang="en-US" sz="4000" baseline="-25000" dirty="0" smtClean="0"/>
              <a:t>2</a:t>
            </a:r>
          </a:p>
          <a:p>
            <a:pPr marL="365760" lvl="1" indent="0">
              <a:buNone/>
            </a:pPr>
            <a:r>
              <a:rPr lang="en-US" sz="4000" dirty="0" smtClean="0"/>
              <a:t>				                     					    CH</a:t>
            </a:r>
            <a:r>
              <a:rPr lang="en-US" sz="4000" baseline="-25000" dirty="0" smtClean="0"/>
              <a:t>3</a:t>
            </a:r>
          </a:p>
          <a:p>
            <a:pPr marL="365760" lvl="1" indent="0">
              <a:buNone/>
            </a:pPr>
            <a:endParaRPr lang="en-US" sz="4000" baseline="-25000" dirty="0"/>
          </a:p>
          <a:p>
            <a:pPr marL="365760" lvl="1" indent="0" algn="ctr">
              <a:buNone/>
            </a:pPr>
            <a:r>
              <a:rPr lang="en-US" sz="4800" b="1" dirty="0" smtClean="0"/>
              <a:t>Over 1,000,000 different C</a:t>
            </a:r>
            <a:r>
              <a:rPr lang="en-US" sz="4800" b="1" baseline="-25000" dirty="0" smtClean="0"/>
              <a:t>32+</a:t>
            </a:r>
            <a:r>
              <a:rPr lang="en-US" sz="4800" b="1" dirty="0" smtClean="0"/>
              <a:t> H</a:t>
            </a:r>
            <a:r>
              <a:rPr lang="en-US" sz="4800" b="1" baseline="-25000" dirty="0" smtClean="0"/>
              <a:t>66+</a:t>
            </a:r>
            <a:r>
              <a:rPr lang="en-US" sz="4800" b="1" dirty="0" smtClean="0"/>
              <a:t> molecular structures are possible.  </a:t>
            </a:r>
            <a:endParaRPr lang="en-US" sz="4800" b="1" dirty="0"/>
          </a:p>
          <a:p>
            <a:pPr lvl="1" algn="ctr"/>
            <a:endParaRPr lang="en-US" sz="4800" b="1" dirty="0"/>
          </a:p>
          <a:p>
            <a:pPr lvl="1" algn="ctr"/>
            <a:endParaRPr lang="en-US" b="1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981200" y="6018866"/>
            <a:ext cx="5314517" cy="365125"/>
          </a:xfrm>
        </p:spPr>
        <p:txBody>
          <a:bodyPr/>
          <a:lstStyle/>
          <a:p>
            <a:pPr algn="ctr">
              <a:defRPr/>
            </a:pPr>
            <a:endParaRPr lang="en-US" b="1" u="none" dirty="0" smtClean="0"/>
          </a:p>
          <a:p>
            <a:pPr algn="ctr">
              <a:defRPr/>
            </a:pPr>
            <a:r>
              <a:rPr lang="en-US" b="1" u="none" dirty="0" smtClean="0"/>
              <a:t>2016 </a:t>
            </a:r>
            <a:r>
              <a:rPr lang="en-US" b="1" u="none" dirty="0"/>
              <a:t>Vinyl </a:t>
            </a:r>
            <a:r>
              <a:rPr lang="en-US" b="1" u="none" dirty="0" err="1"/>
              <a:t>Retec</a:t>
            </a:r>
            <a:r>
              <a:rPr lang="en-US" b="1" u="none" dirty="0"/>
              <a:t>    </a:t>
            </a:r>
          </a:p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74229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500" u="sng" dirty="0" smtClean="0"/>
              <a:t>Effect of Wax Molecule Size on Rheology</a:t>
            </a:r>
            <a:endParaRPr lang="en-US" sz="3500" u="sng" dirty="0"/>
          </a:p>
        </p:txBody>
      </p:sp>
      <p:graphicFrame>
        <p:nvGraphicFramePr>
          <p:cNvPr id="10" name="Content Placeholder 9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30069857"/>
              </p:ext>
            </p:extLst>
          </p:nvPr>
        </p:nvGraphicFramePr>
        <p:xfrm>
          <a:off x="1066800" y="2438401"/>
          <a:ext cx="7882468" cy="2667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70617"/>
                <a:gridCol w="1970617"/>
                <a:gridCol w="1970617"/>
                <a:gridCol w="1970617"/>
              </a:tblGrid>
              <a:tr h="53340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Carbon Number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Fusion Time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Fusion Torque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Equil. Temp</a:t>
                      </a:r>
                      <a:endParaRPr lang="en-US" dirty="0"/>
                    </a:p>
                  </a:txBody>
                  <a:tcPr/>
                </a:tc>
              </a:tr>
              <a:tr h="53340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166 sec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21.3 Nm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&gt;195°C.</a:t>
                      </a:r>
                      <a:endParaRPr lang="en-US" dirty="0"/>
                    </a:p>
                  </a:txBody>
                  <a:tcPr/>
                </a:tc>
              </a:tr>
              <a:tr h="53340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352 sec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15.2</a:t>
                      </a:r>
                      <a:r>
                        <a:rPr lang="en-US" baseline="0" dirty="0" smtClean="0"/>
                        <a:t> Nm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188°C.</a:t>
                      </a:r>
                      <a:endParaRPr lang="en-US" dirty="0"/>
                    </a:p>
                  </a:txBody>
                  <a:tcPr/>
                </a:tc>
              </a:tr>
              <a:tr h="53340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2,120 sec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10.1 Nm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188°C.</a:t>
                      </a:r>
                      <a:endParaRPr lang="en-US" dirty="0"/>
                    </a:p>
                  </a:txBody>
                  <a:tcPr/>
                </a:tc>
              </a:tr>
              <a:tr h="53340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100+ (PE Wax)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182 sec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18.9 Nm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&gt;195°C.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>
              <a:defRPr/>
            </a:pPr>
            <a:r>
              <a:rPr lang="en-US" b="1" u="none" dirty="0"/>
              <a:t>2016 Vinyl </a:t>
            </a:r>
            <a:r>
              <a:rPr lang="en-US" b="1" u="none" dirty="0" err="1"/>
              <a:t>Retec</a:t>
            </a:r>
            <a:r>
              <a:rPr lang="en-US" b="1" u="none" dirty="0"/>
              <a:t>    </a:t>
            </a:r>
          </a:p>
          <a:p>
            <a:pPr>
              <a:defRPr/>
            </a:pP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914400" y="5410200"/>
            <a:ext cx="7315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u="none" dirty="0" smtClean="0">
                <a:solidFill>
                  <a:schemeClr val="tx1"/>
                </a:solidFill>
              </a:rPr>
              <a:t>C</a:t>
            </a:r>
            <a:r>
              <a:rPr lang="en-US" sz="1600" u="none" baseline="-25000" dirty="0" smtClean="0">
                <a:solidFill>
                  <a:schemeClr val="tx1"/>
                </a:solidFill>
              </a:rPr>
              <a:t>26</a:t>
            </a:r>
            <a:r>
              <a:rPr lang="en-US" sz="1600" u="none" dirty="0" smtClean="0">
                <a:solidFill>
                  <a:schemeClr val="tx1"/>
                </a:solidFill>
              </a:rPr>
              <a:t> more soluble in rigid PVC.   C</a:t>
            </a:r>
            <a:r>
              <a:rPr lang="en-US" sz="1600" u="none" baseline="-25000" dirty="0" smtClean="0">
                <a:solidFill>
                  <a:schemeClr val="tx1"/>
                </a:solidFill>
              </a:rPr>
              <a:t>40+</a:t>
            </a:r>
            <a:r>
              <a:rPr lang="en-US" sz="1600" u="none" dirty="0" smtClean="0">
                <a:solidFill>
                  <a:schemeClr val="tx1"/>
                </a:solidFill>
              </a:rPr>
              <a:t> insoluble in rigid PVC.</a:t>
            </a:r>
            <a:endParaRPr lang="en-US" sz="1600" u="none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55562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rallax">
  <a:themeElements>
    <a:clrScheme name="Parallax">
      <a:dk1>
        <a:sysClr val="windowText" lastClr="000000"/>
      </a:dk1>
      <a:lt1>
        <a:sysClr val="window" lastClr="FFFFFF"/>
      </a:lt1>
      <a:dk2>
        <a:srgbClr val="212121"/>
      </a:dk2>
      <a:lt2>
        <a:srgbClr val="EBEBEB"/>
      </a:lt2>
      <a:accent1>
        <a:srgbClr val="30ACEC"/>
      </a:accent1>
      <a:accent2>
        <a:srgbClr val="80C34F"/>
      </a:accent2>
      <a:accent3>
        <a:srgbClr val="E29D3E"/>
      </a:accent3>
      <a:accent4>
        <a:srgbClr val="D64A3B"/>
      </a:accent4>
      <a:accent5>
        <a:srgbClr val="D64787"/>
      </a:accent5>
      <a:accent6>
        <a:srgbClr val="A666E1"/>
      </a:accent6>
      <a:hlink>
        <a:srgbClr val="3085ED"/>
      </a:hlink>
      <a:folHlink>
        <a:srgbClr val="82B6F4"/>
      </a:folHlink>
    </a:clrScheme>
    <a:fontScheme name="Parallax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rallax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4F7A876A-7598-49CA-AFC8-8EDA2551E4A7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TM03457496[[fn=Parallax]]</Template>
  <TotalTime>10901</TotalTime>
  <Words>727</Words>
  <Application>Microsoft Office PowerPoint</Application>
  <PresentationFormat>On-screen Show (4:3)</PresentationFormat>
  <Paragraphs>224</Paragraphs>
  <Slides>24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9" baseType="lpstr">
      <vt:lpstr>Arial</vt:lpstr>
      <vt:lpstr>Corbel</vt:lpstr>
      <vt:lpstr>Helvetica</vt:lpstr>
      <vt:lpstr>Tahoma</vt:lpstr>
      <vt:lpstr>Parallax</vt:lpstr>
      <vt:lpstr>PowerPoint Presentation</vt:lpstr>
      <vt:lpstr>Typical Rigid PVC Pipe Formulation</vt:lpstr>
      <vt:lpstr>  Widely Used Rigid PVC Lubricants</vt:lpstr>
      <vt:lpstr>Rigid PVC Lubricants </vt:lpstr>
      <vt:lpstr>Rigid PVC Lubricants</vt:lpstr>
      <vt:lpstr>Typical Rigid PVC Lubricant System</vt:lpstr>
      <vt:lpstr>Rigid PVC Lubricants Product Options</vt:lpstr>
      <vt:lpstr> Paraffin Waxes </vt:lpstr>
      <vt:lpstr>Effect of Wax Molecule Size on Rheology</vt:lpstr>
      <vt:lpstr>Lubricants are  Mechanical Stabilizers</vt:lpstr>
      <vt:lpstr>Mechanical Stabilization of Rigid PVC</vt:lpstr>
      <vt:lpstr>Mechanical Stabilization of Rigid PVC</vt:lpstr>
      <vt:lpstr>Rigid PVC – Higher Stabilizer</vt:lpstr>
      <vt:lpstr>Rigid PVC – Lower Stabilizer</vt:lpstr>
      <vt:lpstr>Rigid PVC – Lubricants Only</vt:lpstr>
      <vt:lpstr>Reducing Tin Stabilizer</vt:lpstr>
      <vt:lpstr>Mechanical Stabilization of Rigid PVC Color Development</vt:lpstr>
      <vt:lpstr>Mechanical Stabilization of Rigid PVC Color Development</vt:lpstr>
      <vt:lpstr>Post Fusion Torque</vt:lpstr>
      <vt:lpstr>PPI PVC Pipe Range Composition  Lubrication Limits</vt:lpstr>
      <vt:lpstr>Ideal Post Fusion Torque Example  RX-7 Calcium Stearate Free Formulation</vt:lpstr>
      <vt:lpstr>Conclusions</vt:lpstr>
      <vt:lpstr>Conclusions</vt:lpstr>
      <vt:lpstr>PowerPoint Presentation</vt:lpstr>
    </vt:vector>
  </TitlesOfParts>
  <Company>Beveridge Seay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 Slide Title</dc:title>
  <dc:creator>Beveridge Seay</dc:creator>
  <cp:lastModifiedBy>Tom Pedersen</cp:lastModifiedBy>
  <cp:revision>300</cp:revision>
  <cp:lastPrinted>2012-05-18T14:29:55Z</cp:lastPrinted>
  <dcterms:created xsi:type="dcterms:W3CDTF">2003-02-11T16:05:02Z</dcterms:created>
  <dcterms:modified xsi:type="dcterms:W3CDTF">2017-02-02T14:21:57Z</dcterms:modified>
  <cp:contentStatus/>
</cp:coreProperties>
</file>