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4" r:id="rId1"/>
  </p:sldMasterIdLst>
  <p:notesMasterIdLst>
    <p:notesMasterId r:id="rId52"/>
  </p:notesMasterIdLst>
  <p:handoutMasterIdLst>
    <p:handoutMasterId r:id="rId53"/>
  </p:handoutMasterIdLst>
  <p:sldIdLst>
    <p:sldId id="455" r:id="rId2"/>
    <p:sldId id="460" r:id="rId3"/>
    <p:sldId id="391" r:id="rId4"/>
    <p:sldId id="348" r:id="rId5"/>
    <p:sldId id="343" r:id="rId6"/>
    <p:sldId id="403" r:id="rId7"/>
    <p:sldId id="415" r:id="rId8"/>
    <p:sldId id="414" r:id="rId9"/>
    <p:sldId id="417" r:id="rId10"/>
    <p:sldId id="412" r:id="rId11"/>
    <p:sldId id="419" r:id="rId12"/>
    <p:sldId id="418" r:id="rId13"/>
    <p:sldId id="420" r:id="rId14"/>
    <p:sldId id="426" r:id="rId15"/>
    <p:sldId id="425" r:id="rId16"/>
    <p:sldId id="360" r:id="rId17"/>
    <p:sldId id="452" r:id="rId18"/>
    <p:sldId id="339" r:id="rId19"/>
    <p:sldId id="446" r:id="rId20"/>
    <p:sldId id="468" r:id="rId21"/>
    <p:sldId id="461" r:id="rId22"/>
    <p:sldId id="462" r:id="rId23"/>
    <p:sldId id="463" r:id="rId24"/>
    <p:sldId id="464" r:id="rId25"/>
    <p:sldId id="399" r:id="rId26"/>
    <p:sldId id="421" r:id="rId27"/>
    <p:sldId id="436" r:id="rId28"/>
    <p:sldId id="345" r:id="rId29"/>
    <p:sldId id="378" r:id="rId30"/>
    <p:sldId id="467" r:id="rId31"/>
    <p:sldId id="469" r:id="rId32"/>
    <p:sldId id="400" r:id="rId33"/>
    <p:sldId id="401" r:id="rId34"/>
    <p:sldId id="465" r:id="rId35"/>
    <p:sldId id="410" r:id="rId36"/>
    <p:sldId id="392" r:id="rId37"/>
    <p:sldId id="393" r:id="rId38"/>
    <p:sldId id="394" r:id="rId39"/>
    <p:sldId id="395" r:id="rId40"/>
    <p:sldId id="404" r:id="rId41"/>
    <p:sldId id="396" r:id="rId42"/>
    <p:sldId id="405" r:id="rId43"/>
    <p:sldId id="437" r:id="rId44"/>
    <p:sldId id="407" r:id="rId45"/>
    <p:sldId id="438" r:id="rId46"/>
    <p:sldId id="439" r:id="rId47"/>
    <p:sldId id="459" r:id="rId48"/>
    <p:sldId id="440" r:id="rId49"/>
    <p:sldId id="382" r:id="rId50"/>
    <p:sldId id="457" r:id="rId5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4400" u="sng" kern="1200">
        <a:solidFill>
          <a:schemeClr val="bg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orient="horz" pos="2448">
          <p15:clr>
            <a:srgbClr val="A4A3A4"/>
          </p15:clr>
        </p15:guide>
        <p15:guide id="5" orient="horz" pos="2304">
          <p15:clr>
            <a:srgbClr val="A4A3A4"/>
          </p15:clr>
        </p15:guide>
        <p15:guide id="6" orient="horz" pos="3312">
          <p15:clr>
            <a:srgbClr val="A4A3A4"/>
          </p15:clr>
        </p15:guide>
        <p15:guide id="7" orient="horz" pos="4032">
          <p15:clr>
            <a:srgbClr val="A4A3A4"/>
          </p15:clr>
        </p15:guide>
        <p15:guide id="8" orient="horz" pos="2736">
          <p15:clr>
            <a:srgbClr val="A4A3A4"/>
          </p15:clr>
        </p15:guide>
        <p15:guide id="9" pos="576">
          <p15:clr>
            <a:srgbClr val="A4A3A4"/>
          </p15:clr>
        </p15:guide>
        <p15:guide id="10" pos="5616">
          <p15:clr>
            <a:srgbClr val="A4A3A4"/>
          </p15:clr>
        </p15:guide>
        <p15:guide id="11" pos="1872">
          <p15:clr>
            <a:srgbClr val="A4A3A4"/>
          </p15:clr>
        </p15:guide>
        <p15:guide id="12" pos="4464">
          <p15:clr>
            <a:srgbClr val="A4A3A4"/>
          </p15:clr>
        </p15:guide>
        <p15:guide id="13" pos="1728">
          <p15:clr>
            <a:srgbClr val="A4A3A4"/>
          </p15:clr>
        </p15:guide>
        <p15:guide id="14" pos="3024">
          <p15:clr>
            <a:srgbClr val="A4A3A4"/>
          </p15:clr>
        </p15:guide>
        <p15:guide id="15" pos="4320">
          <p15:clr>
            <a:srgbClr val="A4A3A4"/>
          </p15:clr>
        </p15:guide>
        <p15:guide id="16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333333"/>
    <a:srgbClr val="FF0000"/>
    <a:srgbClr val="C0C0C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905" autoAdjust="0"/>
  </p:normalViewPr>
  <p:slideViewPr>
    <p:cSldViewPr>
      <p:cViewPr varScale="1">
        <p:scale>
          <a:sx n="115" d="100"/>
          <a:sy n="115" d="100"/>
        </p:scale>
        <p:origin x="906" y="114"/>
      </p:cViewPr>
      <p:guideLst>
        <p:guide orient="horz" pos="1440"/>
        <p:guide orient="horz" pos="288"/>
        <p:guide orient="horz" pos="2592"/>
        <p:guide orient="horz" pos="2448"/>
        <p:guide orient="horz" pos="2304"/>
        <p:guide orient="horz" pos="3312"/>
        <p:guide orient="horz" pos="4032"/>
        <p:guide orient="horz" pos="2736"/>
        <p:guide pos="576"/>
        <p:guide pos="5616"/>
        <p:guide pos="1872"/>
        <p:guide pos="4464"/>
        <p:guide pos="1728"/>
        <p:guide pos="3024"/>
        <p:guide pos="432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0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Rheogistics  ®</a:t>
            </a:r>
            <a:endParaRPr lang="en-US" alt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8" y="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3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8" y="8774273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C38062-46C3-4CD2-B09B-036C8B8BFE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54710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Rheogistics  ®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8" y="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8" y="4387136"/>
            <a:ext cx="5096721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3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8" y="8774273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F30C22-FA78-42EB-9F1D-AA9764A1F9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7799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0259C87D-781B-4E13-9480-FF3E8DE27F43}" type="slidenum">
              <a:rPr lang="en-US" altLang="en-US" sz="1200" u="none">
                <a:solidFill>
                  <a:schemeClr val="tx1"/>
                </a:solidFill>
              </a:rPr>
              <a:pPr/>
              <a:t>7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2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Rheogistics  ®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F30C22-FA78-42EB-9F1D-AA9764A1F96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67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Rheogistics  ®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F30C22-FA78-42EB-9F1D-AA9764A1F96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613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A2AAC170-3C84-4211-9080-8570026C4442}" type="slidenum">
              <a:rPr lang="en-US" altLang="en-US" sz="1200" u="none">
                <a:solidFill>
                  <a:schemeClr val="tx1"/>
                </a:solidFill>
              </a:rPr>
              <a:pPr/>
              <a:t>26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1B744B42-8AE5-4482-80CF-2064E7FF66B1}" type="slidenum">
              <a:rPr lang="en-US" altLang="en-US" sz="1200" u="none">
                <a:solidFill>
                  <a:schemeClr val="tx1"/>
                </a:solidFill>
              </a:rPr>
              <a:pPr/>
              <a:t>27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5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Rheogistics  ®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F30C22-FA78-42EB-9F1D-AA9764A1F96B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43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429A238C-37FF-46B1-AB97-E5ADA7F914EA}" type="slidenum">
              <a:rPr lang="en-US" altLang="en-US" sz="1200" u="none">
                <a:solidFill>
                  <a:schemeClr val="tx1"/>
                </a:solidFill>
              </a:rPr>
              <a:pPr/>
              <a:t>43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44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ED12BFF0-A03B-4DD7-8662-706214DD914E}" type="slidenum">
              <a:rPr lang="en-US" altLang="en-US" sz="1200" u="none">
                <a:solidFill>
                  <a:schemeClr val="tx1"/>
                </a:solidFill>
              </a:rPr>
              <a:pPr/>
              <a:t>45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9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471DB5DC-54D4-40FA-B675-4ACF485AF259}" type="slidenum">
              <a:rPr lang="en-US" altLang="en-US" sz="1200" u="none">
                <a:solidFill>
                  <a:schemeClr val="tx1"/>
                </a:solidFill>
              </a:rPr>
              <a:pPr/>
              <a:t>46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3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3C5384DD-A39B-48FF-B191-25875A1BB850}" type="slidenum">
              <a:rPr lang="en-US" altLang="en-US" sz="1200" u="none">
                <a:solidFill>
                  <a:schemeClr val="tx1"/>
                </a:solidFill>
              </a:rPr>
              <a:pPr/>
              <a:t>48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5E61459C-7D4D-4E16-8EDD-129AAD1A1B02}" type="slidenum">
              <a:rPr lang="en-US" altLang="en-US" sz="1200" u="none">
                <a:solidFill>
                  <a:schemeClr val="tx1"/>
                </a:solidFill>
              </a:rPr>
              <a:pPr/>
              <a:t>8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955B8509-1FAE-49EF-8C47-D2C7D6CA53AD}" type="slidenum">
              <a:rPr lang="en-US" altLang="en-US" sz="1200" u="none">
                <a:solidFill>
                  <a:schemeClr val="tx1"/>
                </a:solidFill>
              </a:rPr>
              <a:pPr/>
              <a:t>9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8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0D730C76-8823-4AAF-BCC1-2CC22100A34E}" type="slidenum">
              <a:rPr lang="en-US" altLang="en-US" sz="1200" u="none">
                <a:solidFill>
                  <a:schemeClr val="tx1"/>
                </a:solidFill>
              </a:rPr>
              <a:pPr/>
              <a:t>10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1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80201F62-8C27-46C0-9D86-B77A95CFD883}" type="slidenum">
              <a:rPr lang="en-US" altLang="en-US" sz="1200" u="none">
                <a:solidFill>
                  <a:schemeClr val="tx1"/>
                </a:solidFill>
              </a:rPr>
              <a:pPr/>
              <a:t>11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1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7CA38954-0BC2-4D75-9926-C9657ED6EB4A}" type="slidenum">
              <a:rPr lang="en-US" altLang="en-US" sz="1200" u="none">
                <a:solidFill>
                  <a:schemeClr val="tx1"/>
                </a:solidFill>
              </a:rPr>
              <a:pPr/>
              <a:t>12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9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1C44567B-1D6A-4163-BD68-69F3BECE7063}" type="slidenum">
              <a:rPr lang="en-US" altLang="en-US" sz="1200" u="none">
                <a:solidFill>
                  <a:schemeClr val="tx1"/>
                </a:solidFill>
              </a:rPr>
              <a:pPr/>
              <a:t>13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7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E1EB1EC5-CDD5-4053-BA49-3D556D6C41A9}" type="slidenum">
              <a:rPr lang="en-US" altLang="en-US" sz="1200" u="none">
                <a:solidFill>
                  <a:schemeClr val="tx1"/>
                </a:solidFill>
              </a:rPr>
              <a:pPr/>
              <a:t>14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C7C4BC1C-448E-4731-80DF-0F18B19610F4}" type="slidenum">
              <a:rPr lang="en-US" altLang="en-US" sz="1200" u="none">
                <a:solidFill>
                  <a:schemeClr val="tx1"/>
                </a:solidFill>
              </a:rPr>
              <a:pPr/>
              <a:t>15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87A4DD1-53E4-4934-A094-7E40E61CAE1C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627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2708-BEEA-4CAB-B096-255C7C1E97BD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EC7-F478-4334-B02C-CDCE373B195B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6AB-68A0-4EC7-BA09-A97B99887150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BBCD-5F65-4C0C-A633-CF598284FEDE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E14-5611-4516-B6A2-EC7F085FEFB3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2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B8FC-5349-420E-8C74-24169DCF0A6C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0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8770-8FB6-40E4-943C-C52EF306B036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B8B-01BB-4C0E-9640-89D0602C2587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FPM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5"/>
          <a:stretch>
            <a:fillRect/>
          </a:stretch>
        </p:blipFill>
        <p:spPr bwMode="auto">
          <a:xfrm>
            <a:off x="1066800" y="1600200"/>
            <a:ext cx="68214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3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39320DF-2049-40B2-B075-FEAADBF294E3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E15D-18EC-419B-B28D-9C893A4B49D6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196-3436-4F7A-9F1F-2B0F33B16F7F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B70E-EFED-48F9-9FD2-1C4D7BB4FBE2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1A63-54D2-486B-BA1C-8A526B481FF0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D94-5489-461F-AA66-F33ECBBA7CE2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6-0087-47A1-9257-61CCC0CB586A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C204-5818-4EF3-947F-81E3F47ABD7C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AF404B-BEDE-47EB-AE1E-1485839EC0E9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2016 AFPM Lubricants and Waxes Meeting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DF7886-F36F-4FDB-B55A-0F3113406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371599"/>
          </a:xfrm>
        </p:spPr>
        <p:txBody>
          <a:bodyPr/>
          <a:lstStyle/>
          <a:p>
            <a:r>
              <a:rPr lang="en-US" altLang="en-US" dirty="0" smtClean="0"/>
              <a:t>PVC Compound</a:t>
            </a:r>
          </a:p>
        </p:txBody>
      </p:sp>
      <p:pic>
        <p:nvPicPr>
          <p:cNvPr id="12291" name="Content Placeholder 4" descr="April 2008 19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199"/>
            <a:ext cx="2609004" cy="3474720"/>
          </a:xfrm>
        </p:spPr>
      </p:pic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000" b="1" u="none" dirty="0" smtClean="0">
                <a:solidFill>
                  <a:schemeClr val="tx1"/>
                </a:solidFill>
                <a:latin typeface="Corbel" panose="020B0503020204020204" pitchFamily="34" charset="0"/>
              </a:rPr>
              <a:t>2016 AFPM Lubricants and Waxes Meeting        </a:t>
            </a:r>
            <a:endParaRPr lang="en-US" altLang="en-US" sz="1000" b="1" dirty="0" smtClean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 descr="April 2008 199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2362199"/>
            <a:ext cx="2606040" cy="3474720"/>
          </a:xfrm>
        </p:spPr>
      </p:pic>
    </p:spTree>
    <p:extLst>
      <p:ext uri="{BB962C8B-B14F-4D97-AF65-F5344CB8AC3E}">
        <p14:creationId xmlns:p14="http://schemas.microsoft.com/office/powerpoint/2010/main" val="6040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Processing Rigid PVC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7704667" cy="33328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 smtClean="0"/>
              <a:t>Rigid PVC products are formed by heating and compressing PVC compounds into desired shapes.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The compound is compressed from a bulk density of approximately 0.50 gm/ml to a product density of approximately 1.40 gm/ml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PVC is heated to ca. 400°F by mechanical shear and heat transfer.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During processing, PVC is exposed to pressures of 2000 to 4000 psi.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207" y="60960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16555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PVC Processing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82133" y="2286000"/>
            <a:ext cx="7704667" cy="289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The 0.7-1 micron PVC primary particles are thought to be the primary flow units during rigid PVC processing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096000"/>
            <a:ext cx="531451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Corbel" panose="020B0503020204020204" pitchFamily="34" charset="0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17444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318" y="457200"/>
            <a:ext cx="7769225" cy="1143000"/>
          </a:xfrm>
        </p:spPr>
        <p:txBody>
          <a:bodyPr/>
          <a:lstStyle/>
          <a:p>
            <a:r>
              <a:rPr lang="en-US" altLang="en-US" dirty="0" smtClean="0"/>
              <a:t>Rigid PVC Fusion in Extrusion</a:t>
            </a:r>
          </a:p>
        </p:txBody>
      </p:sp>
      <p:pic>
        <p:nvPicPr>
          <p:cNvPr id="40963" name="Content Placeholder 4" descr="Fusion Mechanism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07573"/>
            <a:ext cx="7714426" cy="4800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26671" y="6108173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3827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Effects of Fusion Levels on Physical Properties</a:t>
            </a:r>
          </a:p>
        </p:txBody>
      </p:sp>
      <p:sp>
        <p:nvSpPr>
          <p:cNvPr id="53252" name="Content Placeholder 4"/>
          <p:cNvSpPr>
            <a:spLocks noGrp="1"/>
          </p:cNvSpPr>
          <p:nvPr>
            <p:ph idx="1"/>
          </p:nvPr>
        </p:nvSpPr>
        <p:spPr>
          <a:xfrm>
            <a:off x="1676400" y="2362201"/>
            <a:ext cx="7031182" cy="2895600"/>
          </a:xfrm>
        </p:spPr>
        <p:txBody>
          <a:bodyPr/>
          <a:lstStyle/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Tensile Properties</a:t>
            </a:r>
          </a:p>
          <a:p>
            <a:pPr lvl="1"/>
            <a:r>
              <a:rPr lang="en-US" altLang="en-US" dirty="0" smtClean="0"/>
              <a:t>Increase with increasing fusion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Impact Properties</a:t>
            </a:r>
          </a:p>
          <a:p>
            <a:pPr lvl="1"/>
            <a:r>
              <a:rPr lang="en-US" altLang="en-US" dirty="0" smtClean="0"/>
              <a:t>Peak at an intermediate level of fusion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72200"/>
            <a:ext cx="531451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8178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07572"/>
          </a:xfrm>
        </p:spPr>
        <p:txBody>
          <a:bodyPr/>
          <a:lstStyle/>
          <a:p>
            <a:r>
              <a:rPr lang="en-US" altLang="en-US" dirty="0" smtClean="0"/>
              <a:t>Extruder Energy Balance</a:t>
            </a:r>
          </a:p>
        </p:txBody>
      </p:sp>
      <p:pic>
        <p:nvPicPr>
          <p:cNvPr id="51203" name="Content Placeholder 4" descr="Extrusion and Fusion2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103" y="1676400"/>
            <a:ext cx="7878726" cy="4343400"/>
          </a:xfrm>
        </p:spPr>
      </p:pic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72200"/>
            <a:ext cx="531451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1349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Typical Rigid PVC </a:t>
            </a:r>
            <a:r>
              <a:rPr lang="en-US" u="sng" dirty="0" smtClean="0"/>
              <a:t>Pipe Formulation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9800"/>
            <a:ext cx="7704667" cy="3790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PVC </a:t>
            </a:r>
            <a:r>
              <a:rPr lang="en-US" dirty="0"/>
              <a:t>Resin</a:t>
            </a:r>
          </a:p>
          <a:p>
            <a:pPr marL="0" indent="0" algn="ctr">
              <a:buNone/>
            </a:pPr>
            <a:r>
              <a:rPr lang="en-US" dirty="0"/>
              <a:t>Tin </a:t>
            </a:r>
            <a:r>
              <a:rPr lang="en-US" dirty="0" smtClean="0"/>
              <a:t>Stabilizer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Lubricants</a:t>
            </a:r>
          </a:p>
          <a:p>
            <a:pPr marL="0" indent="0" algn="ctr">
              <a:buNone/>
            </a:pPr>
            <a:r>
              <a:rPr lang="en-US" dirty="0"/>
              <a:t>Calcium Carbonate</a:t>
            </a:r>
          </a:p>
          <a:p>
            <a:pPr marL="0" indent="0" algn="ctr">
              <a:buNone/>
            </a:pPr>
            <a:r>
              <a:rPr lang="en-US" dirty="0"/>
              <a:t>Pigments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0960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6498" y="6345400"/>
            <a:ext cx="6014003" cy="23279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Plastic Pipe Institute’s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TR-2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PVC Pipe Formulation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828800" y="1783099"/>
            <a:ext cx="7704137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PVC Resin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100.0 parts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Tin Stabilizer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0.30 – 1.00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Paraffin Wax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0.60 – 1.50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Polyethylene Wax		0.00 – 0.30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Calcium Stearate		0.40 – 1.50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Calcium Carbonate		0.00 – 5.00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Titanium Dioxide			0.50 – 3.00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Process Aid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0.00 – 2.00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</p:spPr>
        <p:txBody>
          <a:bodyPr/>
          <a:lstStyle/>
          <a:p>
            <a:pPr algn="ctr"/>
            <a:r>
              <a:rPr lang="en-US" u="sng" dirty="0" smtClean="0"/>
              <a:t>Typical Rigid PVC Lubricant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399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Paraffinic Hydrocarbon Wax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efined from crude or synthetic based on ethylene or methane</a:t>
            </a:r>
          </a:p>
          <a:p>
            <a:pPr lvl="2"/>
            <a:r>
              <a:rPr lang="en-US" dirty="0" smtClean="0"/>
              <a:t>Typical C</a:t>
            </a:r>
            <a:r>
              <a:rPr lang="en-US" baseline="-25000" dirty="0" smtClean="0"/>
              <a:t>32</a:t>
            </a:r>
            <a:r>
              <a:rPr lang="en-US" dirty="0" smtClean="0"/>
              <a:t>H</a:t>
            </a:r>
            <a:r>
              <a:rPr lang="en-US" baseline="-25000" dirty="0" smtClean="0"/>
              <a:t>66</a:t>
            </a:r>
            <a:endParaRPr lang="en-US" baseline="-25000" dirty="0"/>
          </a:p>
          <a:p>
            <a:pPr lvl="2"/>
            <a:endParaRPr lang="en-US" dirty="0" smtClean="0"/>
          </a:p>
          <a:p>
            <a:r>
              <a:rPr lang="en-US" dirty="0" smtClean="0"/>
              <a:t>Calcium Stearate</a:t>
            </a:r>
          </a:p>
          <a:p>
            <a:pPr lvl="2"/>
            <a:r>
              <a:rPr lang="en-US" dirty="0" smtClean="0"/>
              <a:t>Calcium salt of acid from natural fats and oils</a:t>
            </a:r>
          </a:p>
          <a:p>
            <a:pPr lvl="2"/>
            <a:r>
              <a:rPr lang="en-US" dirty="0" smtClean="0"/>
              <a:t>Ca(C</a:t>
            </a:r>
            <a:r>
              <a:rPr lang="en-US" baseline="-25000" dirty="0" smtClean="0"/>
              <a:t>18</a:t>
            </a:r>
            <a:r>
              <a:rPr lang="en-US" dirty="0" smtClean="0"/>
              <a:t>H</a:t>
            </a:r>
            <a:r>
              <a:rPr lang="en-US" baseline="-25000" dirty="0" smtClean="0"/>
              <a:t>35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Oxidized PE Wax</a:t>
            </a:r>
          </a:p>
          <a:p>
            <a:pPr lvl="2"/>
            <a:r>
              <a:rPr lang="en-US" dirty="0" smtClean="0"/>
              <a:t>Ethylene based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100+</a:t>
            </a:r>
            <a:r>
              <a:rPr lang="en-US" dirty="0" smtClean="0"/>
              <a:t>H</a:t>
            </a:r>
            <a:r>
              <a:rPr lang="en-US" baseline="-25000" dirty="0" smtClean="0"/>
              <a:t>200+</a:t>
            </a:r>
            <a:r>
              <a:rPr lang="en-US" dirty="0" smtClean="0"/>
              <a:t>O</a:t>
            </a:r>
            <a:r>
              <a:rPr lang="en-US" baseline="-25000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45289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704667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Plastic Pipe Institute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TR-2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/>
              <a:t>A.3 Paraffinic Hydrocarbon </a:t>
            </a:r>
            <a:r>
              <a:rPr lang="en-US" dirty="0" smtClean="0"/>
              <a:t>Wax</a:t>
            </a:r>
            <a:br>
              <a:rPr lang="en-US" dirty="0" smtClean="0"/>
            </a:br>
            <a:r>
              <a:rPr lang="en-US" dirty="0" smtClean="0"/>
              <a:t>Specification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5674" y="60960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029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LW-16-18</a:t>
            </a:r>
            <a:endParaRPr lang="en-US" sz="48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I_TR2_20161020.pdf - Google Chrome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7778" r="14384" b="2080"/>
          <a:stretch/>
        </p:blipFill>
        <p:spPr>
          <a:xfrm>
            <a:off x="648554" y="152400"/>
            <a:ext cx="8495446" cy="6248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9018" y="64008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35516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0668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Formulating waxes to meet</a:t>
            </a:r>
          </a:p>
          <a:p>
            <a:r>
              <a:rPr lang="en-US" u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the PPI specification </a:t>
            </a:r>
            <a:r>
              <a:rPr lang="en-US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will</a:t>
            </a:r>
            <a:r>
              <a:rPr lang="en-US" u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 result in rigid PVC formulations with different processing characteristics and physical properties.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200" y="60960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28059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8957" y="61722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  <p:sp>
        <p:nvSpPr>
          <p:cNvPr id="5" name="TextBox 4"/>
          <p:cNvSpPr txBox="1"/>
          <p:nvPr/>
        </p:nvSpPr>
        <p:spPr>
          <a:xfrm>
            <a:off x="979516" y="943320"/>
            <a:ext cx="8153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/>
                </a:solidFill>
                <a:latin typeface="+mn-lt"/>
              </a:rPr>
              <a:t>If formulating waxes for rigid PVC, keep in mind what Mark Twain said:</a:t>
            </a:r>
          </a:p>
          <a:p>
            <a:endParaRPr lang="en-US" sz="1000" u="none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4000" u="none" dirty="0" smtClean="0">
                <a:solidFill>
                  <a:schemeClr val="tx1"/>
                </a:solidFill>
                <a:latin typeface="+mn-lt"/>
              </a:rPr>
              <a:t>	“It </a:t>
            </a:r>
            <a:r>
              <a:rPr lang="en-US" sz="4000" u="none" dirty="0">
                <a:solidFill>
                  <a:schemeClr val="tx1"/>
                </a:solidFill>
                <a:latin typeface="+mn-lt"/>
              </a:rPr>
              <a:t>ain't what you don't know </a:t>
            </a:r>
            <a:r>
              <a:rPr lang="en-US" sz="4000" u="none" dirty="0" smtClean="0">
                <a:solidFill>
                  <a:schemeClr val="tx1"/>
                </a:solidFill>
                <a:latin typeface="+mn-lt"/>
              </a:rPr>
              <a:t>	that </a:t>
            </a:r>
            <a:r>
              <a:rPr lang="en-US" sz="4000" u="none" dirty="0">
                <a:solidFill>
                  <a:schemeClr val="tx1"/>
                </a:solidFill>
                <a:latin typeface="+mn-lt"/>
              </a:rPr>
              <a:t>gets you into trouble. It's </a:t>
            </a:r>
            <a:r>
              <a:rPr lang="en-US" sz="4000" u="none" dirty="0" smtClean="0">
                <a:solidFill>
                  <a:schemeClr val="tx1"/>
                </a:solidFill>
                <a:latin typeface="+mn-lt"/>
              </a:rPr>
              <a:t>	what </a:t>
            </a:r>
            <a:r>
              <a:rPr lang="en-US" sz="4000" u="none" dirty="0">
                <a:solidFill>
                  <a:schemeClr val="tx1"/>
                </a:solidFill>
                <a:latin typeface="+mn-lt"/>
              </a:rPr>
              <a:t>you know for sure that just </a:t>
            </a:r>
            <a:r>
              <a:rPr lang="en-US" sz="4000" u="none" dirty="0" smtClean="0">
                <a:solidFill>
                  <a:schemeClr val="tx1"/>
                </a:solidFill>
                <a:latin typeface="+mn-lt"/>
              </a:rPr>
              <a:t>	ain't </a:t>
            </a:r>
            <a:r>
              <a:rPr lang="en-US" sz="4000" u="none" dirty="0">
                <a:solidFill>
                  <a:schemeClr val="tx1"/>
                </a:solidFill>
                <a:latin typeface="+mn-lt"/>
              </a:rPr>
              <a:t>so</a:t>
            </a:r>
            <a:r>
              <a:rPr lang="en-US" sz="4000" u="none" dirty="0" smtClean="0">
                <a:solidFill>
                  <a:schemeClr val="tx1"/>
                </a:solidFill>
                <a:latin typeface="+mn-lt"/>
              </a:rPr>
              <a:t>.”</a:t>
            </a:r>
            <a:endParaRPr lang="en-US" sz="400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0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95741" y="60960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none" dirty="0" smtClean="0">
                <a:solidFill>
                  <a:schemeClr val="tx1"/>
                </a:solidFill>
                <a:latin typeface="+mn-lt"/>
              </a:rPr>
              <a:t>The only reliable predictor of hydrocarbon wax performance in rigid PVC:</a:t>
            </a:r>
          </a:p>
          <a:p>
            <a:endParaRPr lang="en-US" sz="4000" u="none" dirty="0">
              <a:solidFill>
                <a:schemeClr val="tx1"/>
              </a:solidFill>
              <a:latin typeface="+mn-lt"/>
            </a:endParaRPr>
          </a:p>
          <a:p>
            <a:r>
              <a:rPr lang="en-US" sz="4000" u="none" dirty="0" smtClean="0">
                <a:solidFill>
                  <a:schemeClr val="tx1"/>
                </a:solidFill>
                <a:latin typeface="+mn-lt"/>
              </a:rPr>
              <a:t>The size, shape, and numbers of wax molecules.</a:t>
            </a:r>
            <a:endParaRPr lang="en-US" sz="400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0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</p:spPr>
        <p:txBody>
          <a:bodyPr/>
          <a:lstStyle/>
          <a:p>
            <a:pPr algn="ctr"/>
            <a:r>
              <a:rPr lang="en-US" u="sng" dirty="0" smtClean="0"/>
              <a:t>Typical Rigid PVC Lubricant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399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Paraffinic Hydrocarbon Wax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efined from crude or synthetic based on ethylene or methane</a:t>
            </a:r>
          </a:p>
          <a:p>
            <a:pPr lvl="2"/>
            <a:r>
              <a:rPr lang="en-US" dirty="0" smtClean="0"/>
              <a:t>Typical C</a:t>
            </a:r>
            <a:r>
              <a:rPr lang="en-US" baseline="-25000" dirty="0" smtClean="0"/>
              <a:t>32</a:t>
            </a:r>
            <a:r>
              <a:rPr lang="en-US" dirty="0" smtClean="0"/>
              <a:t>H</a:t>
            </a:r>
            <a:r>
              <a:rPr lang="en-US" baseline="-25000" dirty="0" smtClean="0"/>
              <a:t>66</a:t>
            </a:r>
            <a:endParaRPr lang="en-US" baseline="-25000" dirty="0"/>
          </a:p>
          <a:p>
            <a:pPr lvl="2"/>
            <a:endParaRPr lang="en-US" dirty="0" smtClean="0"/>
          </a:p>
          <a:p>
            <a:r>
              <a:rPr lang="en-US" dirty="0" smtClean="0"/>
              <a:t>Calcium Stearate</a:t>
            </a:r>
          </a:p>
          <a:p>
            <a:pPr lvl="2"/>
            <a:r>
              <a:rPr lang="en-US" dirty="0" smtClean="0"/>
              <a:t>Calcium salt of acid from natural fats and oils</a:t>
            </a:r>
          </a:p>
          <a:p>
            <a:pPr lvl="2"/>
            <a:r>
              <a:rPr lang="en-US" dirty="0" smtClean="0"/>
              <a:t>Ca(C</a:t>
            </a:r>
            <a:r>
              <a:rPr lang="en-US" baseline="-25000" dirty="0" smtClean="0"/>
              <a:t>18</a:t>
            </a:r>
            <a:r>
              <a:rPr lang="en-US" dirty="0" smtClean="0"/>
              <a:t>H</a:t>
            </a:r>
            <a:r>
              <a:rPr lang="en-US" baseline="-25000" dirty="0" smtClean="0"/>
              <a:t>35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Oxidized PE Wax</a:t>
            </a:r>
          </a:p>
          <a:p>
            <a:pPr lvl="2"/>
            <a:r>
              <a:rPr lang="en-US" dirty="0" smtClean="0"/>
              <a:t>Ethylene based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100+</a:t>
            </a:r>
            <a:r>
              <a:rPr lang="en-US" dirty="0" smtClean="0"/>
              <a:t>H</a:t>
            </a:r>
            <a:r>
              <a:rPr lang="en-US" baseline="-25000" dirty="0" smtClean="0"/>
              <a:t>200+</a:t>
            </a:r>
            <a:r>
              <a:rPr lang="en-US" dirty="0" smtClean="0"/>
              <a:t>O</a:t>
            </a:r>
            <a:r>
              <a:rPr lang="en-US" baseline="-25000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28663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PVC Lubricants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Product Options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133600"/>
            <a:ext cx="7704667" cy="333281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Individual Ingredients</a:t>
            </a:r>
          </a:p>
          <a:p>
            <a:r>
              <a:rPr lang="en-US" dirty="0" smtClean="0"/>
              <a:t>Combinations of multiple lubricants (Paraffin, oPE, etc.)</a:t>
            </a:r>
          </a:p>
          <a:p>
            <a:r>
              <a:rPr lang="en-US" dirty="0" smtClean="0"/>
              <a:t>Total systems include paraffin, oPE, and calcium stearate</a:t>
            </a:r>
          </a:p>
          <a:p>
            <a:r>
              <a:rPr lang="en-US" dirty="0" smtClean="0"/>
              <a:t>Dust free, free flowing, fully melting calcium stearate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722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11335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600199"/>
          </a:xfrm>
        </p:spPr>
        <p:txBody>
          <a:bodyPr/>
          <a:lstStyle/>
          <a:p>
            <a:r>
              <a:rPr lang="en-US" altLang="en-US" sz="4000" dirty="0" smtClean="0"/>
              <a:t>Fusion Characterization in the Lab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1524000"/>
            <a:ext cx="7704667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200" dirty="0" smtClean="0"/>
              <a:t>Torque Rheometer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Fixed volume heated chamber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Work imparted into PVC compound by mixing blades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Measure torque required to turn the blades and melt temperature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207" y="60960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6568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1"/>
          <p:cNvSpPr>
            <a:spLocks noGrp="1"/>
          </p:cNvSpPr>
          <p:nvPr>
            <p:ph type="title"/>
          </p:nvPr>
        </p:nvSpPr>
        <p:spPr>
          <a:xfrm>
            <a:off x="912813" y="457200"/>
            <a:ext cx="7769225" cy="1295400"/>
          </a:xfrm>
        </p:spPr>
        <p:txBody>
          <a:bodyPr/>
          <a:lstStyle/>
          <a:p>
            <a:r>
              <a:rPr lang="en-US" altLang="en-US" u="sng" dirty="0" smtClean="0"/>
              <a:t>Trial PVC Compound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6472238" cy="4279373"/>
          </a:xfrm>
        </p:spPr>
        <p:txBody>
          <a:bodyPr/>
          <a:lstStyle/>
          <a:p>
            <a:r>
              <a:rPr lang="en-US" altLang="en-US" dirty="0" smtClean="0"/>
              <a:t>PVC Resin					100 parts</a:t>
            </a:r>
          </a:p>
          <a:p>
            <a:r>
              <a:rPr lang="en-US" altLang="en-US" dirty="0" smtClean="0"/>
              <a:t>Stabilizer					0.50 phr</a:t>
            </a:r>
          </a:p>
          <a:p>
            <a:r>
              <a:rPr lang="en-US" altLang="en-US" dirty="0" smtClean="0"/>
              <a:t>Wax							1.30 phr</a:t>
            </a:r>
          </a:p>
          <a:p>
            <a:r>
              <a:rPr lang="en-US" altLang="en-US" dirty="0" smtClean="0"/>
              <a:t>Calcium Stearate			0.65 phr</a:t>
            </a:r>
          </a:p>
          <a:p>
            <a:r>
              <a:rPr lang="en-US" altLang="en-US" dirty="0" smtClean="0"/>
              <a:t>Oxidized PE Wax			0.15 phr</a:t>
            </a:r>
          </a:p>
          <a:p>
            <a:r>
              <a:rPr lang="en-US" altLang="en-US" dirty="0" smtClean="0"/>
              <a:t>Calcium Carbonate			5.00 phr</a:t>
            </a:r>
          </a:p>
          <a:p>
            <a:r>
              <a:rPr lang="en-US" altLang="en-US" dirty="0" smtClean="0"/>
              <a:t>Titanium Dioxide			0.50 phr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0166" y="6119257"/>
            <a:ext cx="531451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24119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762000"/>
            <a:ext cx="7704667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Paraffin Waxes</a:t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91400" cy="4247216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7200" u="sng" dirty="0" smtClean="0"/>
              <a:t>Paraffin waxes are mixtures of branched and straight chain molecules</a:t>
            </a:r>
            <a:endParaRPr lang="en-US" sz="3800" dirty="0" smtClean="0"/>
          </a:p>
          <a:p>
            <a:pPr marL="365760" lvl="1" indent="0">
              <a:buNone/>
            </a:pPr>
            <a:endParaRPr lang="en-US" sz="4900" dirty="0" smtClean="0"/>
          </a:p>
          <a:p>
            <a:pPr marL="365760" lvl="1" indent="0">
              <a:buNone/>
            </a:pPr>
            <a:r>
              <a:rPr lang="en-US" sz="4900" b="1" u="sng" dirty="0" smtClean="0"/>
              <a:t>Normal Straight Chain Content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4000" dirty="0" smtClean="0"/>
              <a:t>CH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/>
              <a:t>3</a:t>
            </a:r>
          </a:p>
          <a:p>
            <a:pPr marL="365760" lvl="1" indent="0">
              <a:buNone/>
            </a:pPr>
            <a:endParaRPr lang="en-US" sz="1050" dirty="0"/>
          </a:p>
          <a:p>
            <a:pPr marL="365760" lvl="1" indent="0">
              <a:buNone/>
            </a:pPr>
            <a:endParaRPr lang="en-US" sz="1050" dirty="0"/>
          </a:p>
          <a:p>
            <a:pPr marL="365760" lvl="1" indent="0">
              <a:buNone/>
            </a:pPr>
            <a:r>
              <a:rPr lang="en-US" sz="4900" b="1" u="sng" dirty="0" smtClean="0"/>
              <a:t>Branched or “Non-normal” Content</a:t>
            </a:r>
          </a:p>
          <a:p>
            <a:pPr marL="365760" lvl="1" indent="0">
              <a:buNone/>
            </a:pPr>
            <a:endParaRPr lang="en-US" sz="3100" dirty="0"/>
          </a:p>
          <a:p>
            <a:pPr marL="365760" lvl="1" indent="0">
              <a:buNone/>
            </a:pPr>
            <a:endParaRPr lang="en-US" sz="4000" dirty="0" smtClean="0"/>
          </a:p>
          <a:p>
            <a:pPr marL="365760" lvl="1" indent="0">
              <a:buNone/>
            </a:pPr>
            <a:r>
              <a:rPr lang="en-US" sz="4000" dirty="0" smtClean="0"/>
              <a:t>                    CH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  <a:p>
            <a:pPr marL="457200" lvl="1" indent="0">
              <a:buNone/>
            </a:pPr>
            <a:r>
              <a:rPr lang="en-US" sz="4000" dirty="0" smtClean="0"/>
              <a:t>CH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/>
              <a:t>CH</a:t>
            </a:r>
            <a:r>
              <a:rPr lang="en-US" sz="4000" baseline="-25000" dirty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3</a:t>
            </a:r>
          </a:p>
          <a:p>
            <a:pPr marL="365760" lvl="1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                                                                                                         		    CH</a:t>
            </a:r>
            <a:r>
              <a:rPr lang="en-US" sz="4000" baseline="-25000" dirty="0" smtClean="0"/>
              <a:t>2</a:t>
            </a:r>
          </a:p>
          <a:p>
            <a:pPr marL="365760" lvl="1" indent="0">
              <a:buNone/>
            </a:pPr>
            <a:r>
              <a:rPr lang="en-US" sz="4000" dirty="0" smtClean="0"/>
              <a:t>                                                                          				</a:t>
            </a:r>
            <a:r>
              <a:rPr lang="en-US" sz="4000" dirty="0"/>
              <a:t>	</a:t>
            </a:r>
            <a:r>
              <a:rPr lang="en-US" sz="4000" dirty="0" smtClean="0"/>
              <a:t>                      CH</a:t>
            </a:r>
            <a:r>
              <a:rPr lang="en-US" sz="4000" baseline="-25000" dirty="0" smtClean="0"/>
              <a:t>2</a:t>
            </a:r>
          </a:p>
          <a:p>
            <a:pPr marL="365760" lvl="1" indent="0">
              <a:buNone/>
            </a:pPr>
            <a:r>
              <a:rPr lang="en-US" sz="4000" dirty="0" smtClean="0"/>
              <a:t>				                     					    CH</a:t>
            </a:r>
            <a:r>
              <a:rPr lang="en-US" sz="4000" baseline="-25000" dirty="0" smtClean="0"/>
              <a:t>3</a:t>
            </a:r>
          </a:p>
          <a:p>
            <a:pPr marL="365760" lvl="1" indent="0">
              <a:buNone/>
            </a:pPr>
            <a:endParaRPr lang="en-US" sz="4000" baseline="-25000" dirty="0"/>
          </a:p>
          <a:p>
            <a:pPr marL="365760" lvl="1" indent="0" algn="ctr">
              <a:buNone/>
            </a:pPr>
            <a:r>
              <a:rPr lang="en-US" sz="4800" b="1" dirty="0" smtClean="0"/>
              <a:t>Over 1,000,000 different C</a:t>
            </a:r>
            <a:r>
              <a:rPr lang="en-US" sz="4800" b="1" baseline="-25000" dirty="0" smtClean="0"/>
              <a:t>32+</a:t>
            </a:r>
            <a:r>
              <a:rPr lang="en-US" sz="4800" b="1" dirty="0" smtClean="0"/>
              <a:t> H</a:t>
            </a:r>
            <a:r>
              <a:rPr lang="en-US" sz="4800" b="1" baseline="-25000" dirty="0" smtClean="0"/>
              <a:t>66+</a:t>
            </a:r>
            <a:r>
              <a:rPr lang="en-US" sz="4800" b="1" dirty="0" smtClean="0"/>
              <a:t> molecular structures are possible.  </a:t>
            </a:r>
            <a:endParaRPr lang="en-US" sz="4800" b="1" dirty="0"/>
          </a:p>
          <a:p>
            <a:pPr lvl="1" algn="ctr"/>
            <a:endParaRPr lang="en-US" sz="4800" b="1" dirty="0"/>
          </a:p>
          <a:p>
            <a:pPr lvl="1" algn="ctr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024754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u="sng" dirty="0" smtClean="0"/>
              <a:t>Effect of Wax Molecule Size on Rheology</a:t>
            </a:r>
            <a:endParaRPr lang="en-US" sz="35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069857"/>
              </p:ext>
            </p:extLst>
          </p:nvPr>
        </p:nvGraphicFramePr>
        <p:xfrm>
          <a:off x="1066800" y="2438401"/>
          <a:ext cx="788246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617"/>
                <a:gridCol w="1970617"/>
                <a:gridCol w="1970617"/>
                <a:gridCol w="1970617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Fusion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Fusion 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Equil. Temp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21.3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&gt;195°C.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352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15.2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188°C.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2,120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10.1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188°C.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100+ (PE Wax)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&gt;195°C.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722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4102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C</a:t>
            </a:r>
            <a:r>
              <a:rPr lang="en-US" sz="1600" u="none" baseline="-25000" dirty="0" smtClean="0">
                <a:solidFill>
                  <a:schemeClr val="tx1"/>
                </a:solidFill>
              </a:rPr>
              <a:t>26</a:t>
            </a:r>
            <a:r>
              <a:rPr lang="en-US" sz="1600" u="none" dirty="0" smtClean="0">
                <a:solidFill>
                  <a:schemeClr val="tx1"/>
                </a:solidFill>
              </a:rPr>
              <a:t> more soluble in rigid PVC.   C</a:t>
            </a:r>
            <a:r>
              <a:rPr lang="en-US" sz="1600" u="none" baseline="-25000" dirty="0" smtClean="0">
                <a:solidFill>
                  <a:schemeClr val="tx1"/>
                </a:solidFill>
              </a:rPr>
              <a:t>40+</a:t>
            </a:r>
            <a:r>
              <a:rPr lang="en-US" sz="1600" u="none" dirty="0" smtClean="0">
                <a:solidFill>
                  <a:schemeClr val="tx1"/>
                </a:solidFill>
              </a:rPr>
              <a:t> insoluble in rigid PVC.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286000"/>
            <a:ext cx="7704667" cy="37451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500" b="1" dirty="0" smtClean="0"/>
              <a:t>Function of </a:t>
            </a:r>
            <a:r>
              <a:rPr lang="en-US" sz="4500" b="1" dirty="0"/>
              <a:t> </a:t>
            </a:r>
            <a:r>
              <a:rPr lang="en-US" sz="4500" b="1" dirty="0" smtClean="0"/>
              <a:t>Waxes in </a:t>
            </a:r>
          </a:p>
          <a:p>
            <a:pPr marL="0" indent="0" algn="ctr">
              <a:buNone/>
            </a:pPr>
            <a:r>
              <a:rPr lang="en-US" sz="4500" b="1" dirty="0" smtClean="0"/>
              <a:t>PVC Pipe Extrusion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dirty="0"/>
              <a:t>Thomas C. </a:t>
            </a:r>
            <a:r>
              <a:rPr lang="en-US" sz="2600" dirty="0" smtClean="0"/>
              <a:t>Pedersen</a:t>
            </a:r>
          </a:p>
          <a:p>
            <a:pPr marL="0" indent="0" algn="ctr">
              <a:buNone/>
            </a:pPr>
            <a:r>
              <a:rPr lang="en-US" sz="2600" dirty="0" smtClean="0"/>
              <a:t>Rheogistics </a:t>
            </a:r>
            <a:r>
              <a:rPr lang="en-US" sz="2600" dirty="0"/>
              <a:t>LLC</a:t>
            </a:r>
          </a:p>
          <a:p>
            <a:pPr marL="0" indent="0" algn="ctr">
              <a:buNone/>
            </a:pPr>
            <a:r>
              <a:rPr lang="en-US" sz="2600" dirty="0"/>
              <a:t>Picayune, MS USA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016" y="6108508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16" y="685800"/>
            <a:ext cx="5300134" cy="1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45088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979712" y="2628974"/>
            <a:ext cx="6840760" cy="894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000" b="1" dirty="0"/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979712" y="3745098"/>
            <a:ext cx="6840760" cy="54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40" y="2798161"/>
            <a:ext cx="5484703" cy="14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1" y="6172200"/>
            <a:ext cx="2895600" cy="436562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  <p:pic>
        <p:nvPicPr>
          <p:cNvPr id="5" name="Picture 4" descr="Berlin Title.pdf - Adobe Acroba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5306" r="17500" b="17075"/>
          <a:stretch/>
        </p:blipFill>
        <p:spPr>
          <a:xfrm>
            <a:off x="1" y="934470"/>
            <a:ext cx="9144000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76399"/>
          </a:xfrm>
        </p:spPr>
        <p:txBody>
          <a:bodyPr/>
          <a:lstStyle/>
          <a:p>
            <a:r>
              <a:rPr lang="en-US" dirty="0" smtClean="0"/>
              <a:t>Lubricants are </a:t>
            </a:r>
            <a:br>
              <a:rPr lang="en-US" dirty="0" smtClean="0"/>
            </a:br>
            <a:r>
              <a:rPr lang="en-US" u="sng" dirty="0" smtClean="0"/>
              <a:t>Mechanical Stabilizers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2133" y="2362200"/>
            <a:ext cx="7704667" cy="3332816"/>
          </a:xfrm>
        </p:spPr>
        <p:txBody>
          <a:bodyPr/>
          <a:lstStyle/>
          <a:p>
            <a:r>
              <a:rPr lang="en-US" dirty="0" smtClean="0"/>
              <a:t>Lubricants prevent rigid PVC from degrading when heated and sheared.</a:t>
            </a:r>
          </a:p>
          <a:p>
            <a:r>
              <a:rPr lang="en-US" dirty="0" smtClean="0"/>
              <a:t>Lubricants are often adjusted to eliminate shear burning issues.</a:t>
            </a:r>
          </a:p>
          <a:p>
            <a:r>
              <a:rPr lang="en-US" dirty="0" smtClean="0"/>
              <a:t>In the USA, many rigid PVC formulations run very low levels of tin stabilizer and rely on lubrication for adequate stability.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663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Mechanical Stabilization of Rigid PVC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Recent Rheogistics Study</a:t>
            </a:r>
          </a:p>
          <a:p>
            <a:pPr marL="0" indent="0">
              <a:buNone/>
            </a:pPr>
            <a:r>
              <a:rPr lang="en-US" dirty="0" smtClean="0"/>
              <a:t>Could rigid PVC be processed without a conventional heat stabilizer?  What happens when heat stabilizer is reduced or eliminated?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30042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6498" y="6324600"/>
            <a:ext cx="6014003" cy="23279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Plastic Pipe Institute’s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TR-2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PVC Pipe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b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828800" y="1600200"/>
            <a:ext cx="7315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PVC Resin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100.0 parts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Tin Stabilizer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0.30 – 1.00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Paraffin Wax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0.60 – 1.50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Polyethylene Wax		0.00 – 0.30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Calcium Stearate		0.40 – 1.50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Calcium Carbonate		0.00 – 5.00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Titanium Dioxide			0.50 – 3.00 phr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Process Aid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0.00 – 2.00 phr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81000"/>
            <a:ext cx="7704667" cy="198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PPI PVC Pipe Range Composition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u="sng" dirty="0" smtClean="0"/>
              <a:t>Lubrication Limits</a:t>
            </a:r>
            <a:endParaRPr lang="en-US" sz="3600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481" y="1192637"/>
            <a:ext cx="6334986" cy="25603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5314517" cy="365125"/>
          </a:xfrm>
        </p:spPr>
        <p:txBody>
          <a:bodyPr/>
          <a:lstStyle/>
          <a:p>
            <a:pPr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481" y="3752957"/>
            <a:ext cx="6334986" cy="256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281" y="1832185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solidFill>
                  <a:srgbClr val="000000"/>
                </a:solidFill>
                <a:latin typeface="+mn-lt"/>
              </a:rPr>
              <a:t>Minimum </a:t>
            </a:r>
          </a:p>
          <a:p>
            <a:r>
              <a:rPr lang="en-US" sz="1800" u="none" dirty="0" smtClean="0">
                <a:solidFill>
                  <a:srgbClr val="000000"/>
                </a:solidFill>
                <a:latin typeface="+mn-lt"/>
              </a:rPr>
              <a:t>Allowable</a:t>
            </a:r>
          </a:p>
          <a:p>
            <a:r>
              <a:rPr lang="en-US" sz="1800" u="none" dirty="0" smtClean="0">
                <a:solidFill>
                  <a:srgbClr val="000000"/>
                </a:solidFill>
                <a:latin typeface="+mn-lt"/>
              </a:rPr>
              <a:t>Lubricants,</a:t>
            </a:r>
          </a:p>
          <a:p>
            <a:r>
              <a:rPr lang="en-US" sz="1800" u="none" dirty="0" smtClean="0">
                <a:solidFill>
                  <a:srgbClr val="000000"/>
                </a:solidFill>
                <a:latin typeface="+mn-lt"/>
              </a:rPr>
              <a:t>0.60/0.00/0.40</a:t>
            </a:r>
            <a:endParaRPr lang="en-US" sz="1800" u="non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233251"/>
            <a:ext cx="1674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none" dirty="0" smtClean="0">
                <a:solidFill>
                  <a:srgbClr val="000000"/>
                </a:solidFill>
                <a:latin typeface="+mn-lt"/>
              </a:rPr>
              <a:t>Maximum Allowable</a:t>
            </a:r>
          </a:p>
          <a:p>
            <a:r>
              <a:rPr lang="en-US" sz="2000" u="none" dirty="0" smtClean="0">
                <a:solidFill>
                  <a:srgbClr val="000000"/>
                </a:solidFill>
                <a:latin typeface="+mn-lt"/>
              </a:rPr>
              <a:t>Lubricants,</a:t>
            </a:r>
          </a:p>
          <a:p>
            <a:r>
              <a:rPr lang="en-US" sz="2000" u="none" dirty="0" smtClean="0">
                <a:solidFill>
                  <a:srgbClr val="000000"/>
                </a:solidFill>
                <a:latin typeface="+mn-lt"/>
              </a:rPr>
              <a:t>1.50/0.30/1.50</a:t>
            </a:r>
            <a:endParaRPr lang="en-US" sz="2000" u="none" dirty="0">
              <a:solidFill>
                <a:srgbClr val="000000"/>
              </a:solidFill>
              <a:latin typeface="+mn-lt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1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19199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Mechanical Stabilization of Rigid PVC</a:t>
            </a:r>
            <a:endParaRPr lang="en-US" sz="36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207" y="6340477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05464" y="1371600"/>
            <a:ext cx="7357535" cy="49688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Pipe Grade PVC Resin					 100.0 parts</a:t>
            </a:r>
          </a:p>
          <a:p>
            <a:pPr marL="0" indent="0">
              <a:buNone/>
            </a:pPr>
            <a:r>
              <a:rPr lang="en-US" sz="2600" dirty="0" smtClean="0"/>
              <a:t>RX-165 Paraffin Lubricant		                          1.30 phr</a:t>
            </a:r>
          </a:p>
          <a:p>
            <a:pPr marL="0" indent="0">
              <a:buNone/>
            </a:pPr>
            <a:r>
              <a:rPr lang="en-US" sz="2600" dirty="0" smtClean="0"/>
              <a:t>RX-215 Oxidized Polyethylene		                0.15 phr</a:t>
            </a:r>
          </a:p>
          <a:p>
            <a:pPr marL="0" indent="0">
              <a:buNone/>
            </a:pPr>
            <a:r>
              <a:rPr lang="en-US" sz="2600" dirty="0" smtClean="0"/>
              <a:t>Calcium Stearate					                0.65 phr</a:t>
            </a:r>
          </a:p>
          <a:p>
            <a:pPr marL="0" indent="0">
              <a:buNone/>
            </a:pPr>
            <a:r>
              <a:rPr lang="en-US" sz="2600" dirty="0" smtClean="0"/>
              <a:t>Calcium Carbonate					                5.00 phr</a:t>
            </a:r>
          </a:p>
          <a:p>
            <a:pPr marL="0" indent="0">
              <a:buNone/>
            </a:pPr>
            <a:r>
              <a:rPr lang="en-US" sz="2600" dirty="0" smtClean="0"/>
              <a:t>Titanium Dioxide					                1.00 phr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19% Methyl Tin Stabilizer		0.50 phr, 0.25 phr, 0.125 phr,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							0.0625 phr and zero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Processed on a Brabender Torque Rheometer for one hour (65 gram charge, </a:t>
            </a:r>
          </a:p>
          <a:p>
            <a:pPr marL="0" indent="0">
              <a:buNone/>
            </a:pPr>
            <a:r>
              <a:rPr lang="en-US" sz="2600" dirty="0" smtClean="0"/>
              <a:t>60 rpm, 175° set point, no cooling)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-457200"/>
            <a:ext cx="7282892" cy="1981200"/>
          </a:xfrm>
        </p:spPr>
        <p:txBody>
          <a:bodyPr/>
          <a:lstStyle/>
          <a:p>
            <a:r>
              <a:rPr lang="en-US" u="sng" dirty="0"/>
              <a:t>Rigid PVC – </a:t>
            </a:r>
            <a:r>
              <a:rPr lang="en-US" u="sng" dirty="0" smtClean="0"/>
              <a:t>Higher Stabilizer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6997" y="6116070"/>
            <a:ext cx="6928403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994957"/>
            <a:ext cx="6334987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555750"/>
            <a:ext cx="6334986" cy="256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5255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0.50 phr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0.25 </a:t>
            </a:r>
            <a:r>
              <a:rPr lang="en-US" sz="2400" u="none" dirty="0">
                <a:solidFill>
                  <a:schemeClr val="tx1"/>
                </a:solidFill>
              </a:rPr>
              <a:t>phr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98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-461722"/>
            <a:ext cx="7704667" cy="1981200"/>
          </a:xfrm>
        </p:spPr>
        <p:txBody>
          <a:bodyPr/>
          <a:lstStyle/>
          <a:p>
            <a:r>
              <a:rPr lang="en-US" u="sng" dirty="0"/>
              <a:t>Rigid PVC – </a:t>
            </a:r>
            <a:r>
              <a:rPr lang="en-US" u="sng" dirty="0" smtClean="0"/>
              <a:t>Lower Stabilizer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6997" y="6116070"/>
            <a:ext cx="6928403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4" y="986386"/>
            <a:ext cx="6334986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4" y="3551228"/>
            <a:ext cx="6334987" cy="256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1" y="1903787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0.125</a:t>
            </a:r>
            <a:r>
              <a:rPr lang="en-US" sz="1600" u="none" dirty="0" smtClean="0">
                <a:solidFill>
                  <a:schemeClr val="tx1"/>
                </a:solidFill>
              </a:rPr>
              <a:t> </a:t>
            </a:r>
            <a:r>
              <a:rPr lang="en-US" sz="2400" u="none" dirty="0" smtClean="0">
                <a:solidFill>
                  <a:schemeClr val="tx1"/>
                </a:solidFill>
              </a:rPr>
              <a:t>phr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" y="4419600"/>
            <a:ext cx="166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0.0625 phr</a:t>
            </a:r>
            <a:endParaRPr lang="en-US" sz="24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Rigid PVC – Lubricants Only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2133" y="2737952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6866553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53" y="2475806"/>
            <a:ext cx="6334986" cy="256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892" y="358668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ZERO Tin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95399"/>
          </a:xfrm>
        </p:spPr>
        <p:txBody>
          <a:bodyPr/>
          <a:lstStyle/>
          <a:p>
            <a:pPr algn="ctr"/>
            <a:r>
              <a:rPr lang="en-US" u="sng" dirty="0" smtClean="0"/>
              <a:t>Rigid PVC Lubricants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3733801"/>
          </a:xfrm>
        </p:spPr>
        <p:txBody>
          <a:bodyPr>
            <a:normAutofit/>
          </a:bodyPr>
          <a:lstStyle/>
          <a:p>
            <a:r>
              <a:rPr lang="en-US" dirty="0" smtClean="0"/>
              <a:t>Paraffin waxes have been used for more than 40 years to lubricate rigid PVC.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58345"/>
            <a:ext cx="5314517" cy="365125"/>
          </a:xfrm>
        </p:spPr>
        <p:txBody>
          <a:bodyPr/>
          <a:lstStyle/>
          <a:p>
            <a:pPr algn="ctr"/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Reducing Tin Stabilizer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704667" cy="3332816"/>
          </a:xfrm>
        </p:spPr>
        <p:txBody>
          <a:bodyPr/>
          <a:lstStyle/>
          <a:p>
            <a:r>
              <a:rPr lang="en-US" dirty="0" smtClean="0"/>
              <a:t>Shifts rheology</a:t>
            </a:r>
          </a:p>
          <a:p>
            <a:r>
              <a:rPr lang="en-US" dirty="0" smtClean="0"/>
              <a:t>Fusion time and torques remain remarkably similar</a:t>
            </a:r>
          </a:p>
          <a:p>
            <a:r>
              <a:rPr lang="en-US" dirty="0" smtClean="0"/>
              <a:t>Post fusion torque decrease occurs quicker</a:t>
            </a:r>
          </a:p>
          <a:p>
            <a:r>
              <a:rPr lang="en-US" dirty="0" smtClean="0"/>
              <a:t>Longer term melt torque and temperature remain remarkably stable</a:t>
            </a:r>
          </a:p>
          <a:p>
            <a:r>
              <a:rPr lang="en-US" dirty="0" smtClean="0"/>
              <a:t>Melt exhibits more “chatter”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722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Mechanical Stabilization of Rigid </a:t>
            </a:r>
            <a:r>
              <a:rPr lang="en-US" sz="3600" dirty="0" smtClean="0"/>
              <a:t>PVC</a:t>
            </a: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>Color Development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2819400"/>
            <a:ext cx="771799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Mechanical Stabilization of Rigid </a:t>
            </a:r>
            <a:r>
              <a:rPr lang="en-US" sz="3600" dirty="0" smtClean="0"/>
              <a:t>PVC</a:t>
            </a: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>Color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86000"/>
            <a:ext cx="7704667" cy="3352800"/>
          </a:xfrm>
        </p:spPr>
        <p:txBody>
          <a:bodyPr/>
          <a:lstStyle/>
          <a:p>
            <a:r>
              <a:rPr lang="en-US" dirty="0" smtClean="0"/>
              <a:t>As the level of tin stabilizer is reduced, color develops more quickly.</a:t>
            </a:r>
          </a:p>
          <a:p>
            <a:r>
              <a:rPr lang="en-US" dirty="0" smtClean="0"/>
              <a:t>When tin stabilizer is not present, early pinking becomes an issue.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/>
              <a:t>Conclusions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982133" y="1981200"/>
            <a:ext cx="7704667" cy="3332816"/>
          </a:xfrm>
        </p:spPr>
        <p:txBody>
          <a:bodyPr>
            <a:normAutofit/>
          </a:bodyPr>
          <a:lstStyle/>
          <a:p>
            <a:endParaRPr lang="en-US" altLang="en-US" dirty="0" smtClean="0"/>
          </a:p>
          <a:p>
            <a:r>
              <a:rPr lang="en-US" altLang="en-US" dirty="0" smtClean="0"/>
              <a:t>The PVC Industry is a large application for paraffin and hydrocarbon waxes.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dirty="0"/>
              <a:t>Simple alkanes (paraffin waxes) are very versatile and effective primary lubricants for rigid PVC.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172200"/>
            <a:ext cx="531451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10401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 lang="en-US" u="sng" dirty="0" smtClean="0"/>
              <a:t>Conclusions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600201"/>
            <a:ext cx="7704667" cy="450797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altLang="en-US" dirty="0"/>
              <a:t>Waxes with carbon numbers of C30 to C34 work best as primary PVC lubricants in North America’s tin stabilized formulations.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addition to their role in managing rheology, lubricants </a:t>
            </a:r>
            <a:r>
              <a:rPr lang="en-US" dirty="0" smtClean="0"/>
              <a:t>serve as mechanical stabilizers.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Rigid PVC free of conventional heat stabilizers may </a:t>
            </a:r>
            <a:r>
              <a:rPr lang="en-US" dirty="0" smtClean="0"/>
              <a:t>be processed </a:t>
            </a:r>
            <a:r>
              <a:rPr lang="en-US" dirty="0"/>
              <a:t>under </a:t>
            </a:r>
            <a:r>
              <a:rPr lang="en-US" dirty="0" smtClean="0"/>
              <a:t>certain conditions.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6" y="6123117"/>
            <a:ext cx="5314517" cy="368827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21773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912813" y="498656"/>
            <a:ext cx="7767638" cy="1219200"/>
          </a:xfrm>
        </p:spPr>
        <p:txBody>
          <a:bodyPr/>
          <a:lstStyle/>
          <a:p>
            <a:r>
              <a:rPr lang="en-US" altLang="en-US" u="sng" dirty="0" smtClean="0"/>
              <a:t>Conclusions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912813" y="1524000"/>
            <a:ext cx="7926387" cy="4416425"/>
          </a:xfrm>
        </p:spPr>
        <p:txBody>
          <a:bodyPr/>
          <a:lstStyle/>
          <a:p>
            <a:r>
              <a:rPr lang="en-US" altLang="en-US" dirty="0" smtClean="0"/>
              <a:t>The lubricant system is adjusted to tune the formulation to the heating and shearing characteristics of the customer’s processing equipment.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Changes in any material or any piece of equipment in a customer’s plant results in the need for a lubricant adjustment.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9373" y="6096000"/>
            <a:ext cx="531451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60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982132" y="609600"/>
            <a:ext cx="7704667" cy="1600200"/>
          </a:xfrm>
        </p:spPr>
        <p:txBody>
          <a:bodyPr/>
          <a:lstStyle/>
          <a:p>
            <a:r>
              <a:rPr lang="en-US" altLang="en-US" u="sng" dirty="0" smtClean="0"/>
              <a:t>Conclusions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982133" y="1905000"/>
            <a:ext cx="7704667" cy="3657600"/>
          </a:xfrm>
        </p:spPr>
        <p:txBody>
          <a:bodyPr/>
          <a:lstStyle/>
          <a:p>
            <a:r>
              <a:rPr lang="en-US" altLang="en-US" dirty="0" smtClean="0"/>
              <a:t>Understanding and managing lubricant performance in rigid PVC is very complex.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The PVC industry requires in-depth technical support and service.</a:t>
            </a:r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4065" y="6019800"/>
            <a:ext cx="6400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23281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85725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063229"/>
            <a:ext cx="7427168" cy="857250"/>
          </a:xfrm>
        </p:spPr>
        <p:txBody>
          <a:bodyPr>
            <a:normAutofit/>
          </a:bodyPr>
          <a:lstStyle/>
          <a:p>
            <a:r>
              <a:rPr lang="en-US" u="sng" dirty="0"/>
              <a:t>Conclusions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2057401"/>
            <a:ext cx="7920880" cy="3394472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paraffin wax, calcium stearate, and oxidized polyethylene wax long used in the USA is an excellent  starting point for alternate stabilization systems.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86282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2773" y="6118807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21651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19199"/>
          </a:xfrm>
        </p:spPr>
        <p:txBody>
          <a:bodyPr/>
          <a:lstStyle/>
          <a:p>
            <a:r>
              <a:rPr lang="en-US" altLang="en-US" dirty="0" smtClean="0"/>
              <a:t>References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012613" y="1676400"/>
            <a:ext cx="7369387" cy="5334000"/>
          </a:xfrm>
        </p:spPr>
        <p:txBody>
          <a:bodyPr>
            <a:normAutofit fontScale="77500" lnSpcReduction="20000"/>
          </a:bodyPr>
          <a:lstStyle/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T. C. Pedersen, “Process and Material Considerations in the Industrial Application of Lubricants in Rigid PVC Extrusion”, Journal of Vinyl Technology, 6, 104 (1984)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J. W. Summers, “Lubrication Mechanism in Poly (Vinyl Chloride) Compounds:  Understanding the Three Distinct Roles of Lubricants” Antec 2006, Society of Plastics Engineers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P</a:t>
            </a:r>
            <a:r>
              <a:rPr lang="en-US" altLang="en-US" dirty="0"/>
              <a:t>. Benjamin, “The Influence of Processing on the Properties of PVC Pipe”, International Conference on PVC Processing, 6 &amp; 7 April 1978, The Plastics and Rubber Institute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TR-2</a:t>
            </a:r>
            <a:r>
              <a:rPr lang="en-US" dirty="0"/>
              <a:t>, </a:t>
            </a:r>
            <a:r>
              <a:rPr lang="en-US" dirty="0" smtClean="0"/>
              <a:t>Plastic Pipe Institute PVC Pipe Range Composition, </a:t>
            </a:r>
            <a:r>
              <a:rPr lang="en-US" dirty="0"/>
              <a:t>List of Qualified Ingredients</a:t>
            </a:r>
            <a:r>
              <a:rPr lang="en-US" dirty="0" smtClean="0"/>
              <a:t>, </a:t>
            </a:r>
            <a:r>
              <a:rPr lang="en-US" dirty="0"/>
              <a:t>19 March 2013, Plastics Pipe Institute, Irving, TX </a:t>
            </a:r>
            <a:r>
              <a:rPr lang="en-US" dirty="0" smtClean="0"/>
              <a:t>USA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047" y="6172200"/>
            <a:ext cx="531451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30910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1441" y="6172200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6500" y="101670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none" dirty="0" smtClean="0">
                <a:solidFill>
                  <a:schemeClr val="tx1"/>
                </a:solidFill>
              </a:rPr>
              <a:t>Thank You!</a:t>
            </a:r>
            <a:endParaRPr lang="en-US" sz="3600" u="none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657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none" baseline="400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i="1" u="none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endParaRPr lang="en-US" sz="2000" i="1" u="none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61260"/>
            <a:ext cx="6781800" cy="1794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361072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Technology for Better Rigid PVC</a:t>
            </a:r>
            <a:endParaRPr lang="en-US" sz="2400" i="1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 smtClean="0"/>
              <a:t>Rigid PVC Lubricants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5029200" cy="43996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Paraffin Waxes</a:t>
            </a:r>
          </a:p>
          <a:p>
            <a:r>
              <a:rPr lang="en-US" dirty="0" smtClean="0"/>
              <a:t>Calcium Stearate</a:t>
            </a:r>
          </a:p>
          <a:p>
            <a:r>
              <a:rPr lang="en-US" dirty="0" smtClean="0"/>
              <a:t>Polyethylene Waxes</a:t>
            </a:r>
          </a:p>
          <a:p>
            <a:r>
              <a:rPr lang="en-US" dirty="0" smtClean="0"/>
              <a:t>Montan Waxes – the earliest standard </a:t>
            </a:r>
          </a:p>
          <a:p>
            <a:pPr lvl="1"/>
            <a:r>
              <a:rPr lang="en-US" dirty="0" smtClean="0"/>
              <a:t>Hoechst Wax E &amp; OP</a:t>
            </a:r>
          </a:p>
          <a:p>
            <a:pPr lvl="1"/>
            <a:r>
              <a:rPr lang="en-US" dirty="0" smtClean="0"/>
              <a:t>Esters of Montanic acid</a:t>
            </a:r>
          </a:p>
          <a:p>
            <a:r>
              <a:rPr lang="en-US" dirty="0" smtClean="0"/>
              <a:t>Fatty </a:t>
            </a:r>
            <a:r>
              <a:rPr lang="en-US" dirty="0"/>
              <a:t>A</a:t>
            </a:r>
            <a:r>
              <a:rPr lang="en-US" dirty="0" smtClean="0"/>
              <a:t>cid </a:t>
            </a:r>
            <a:r>
              <a:rPr lang="en-US" dirty="0"/>
              <a:t>E</a:t>
            </a:r>
            <a:r>
              <a:rPr lang="en-US" dirty="0" smtClean="0"/>
              <a:t>sters </a:t>
            </a:r>
          </a:p>
          <a:p>
            <a:pPr lvl="1"/>
            <a:r>
              <a:rPr lang="en-US" dirty="0" smtClean="0"/>
              <a:t>Derived from natural oils and fats</a:t>
            </a:r>
          </a:p>
          <a:p>
            <a:r>
              <a:rPr lang="en-US" dirty="0" smtClean="0"/>
              <a:t>Amide </a:t>
            </a:r>
            <a:r>
              <a:rPr lang="en-US" dirty="0"/>
              <a:t>W</a:t>
            </a:r>
            <a:r>
              <a:rPr lang="en-US" dirty="0" smtClean="0"/>
              <a:t>axes</a:t>
            </a:r>
          </a:p>
          <a:p>
            <a:pPr lvl="1"/>
            <a:r>
              <a:rPr lang="en-US" dirty="0" smtClean="0"/>
              <a:t>Ethylene bisstearamide wax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4741" y="6198253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/>
              <a:t>2016 AFPM Lubricants and Waxes Meeting    </a:t>
            </a:r>
          </a:p>
          <a:p>
            <a:pPr>
              <a:defRPr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76399"/>
          </a:xfrm>
        </p:spPr>
        <p:txBody>
          <a:bodyPr/>
          <a:lstStyle/>
          <a:p>
            <a:r>
              <a:rPr lang="en-US" u="sng" dirty="0" smtClean="0"/>
              <a:t>Rigid PVC Lubricants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2133" y="2057400"/>
            <a:ext cx="7704667" cy="3332816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revent rigid PVC from degrading when heated and sheared.</a:t>
            </a:r>
          </a:p>
          <a:p>
            <a:r>
              <a:rPr lang="en-US" dirty="0" smtClean="0"/>
              <a:t>Define rheology and control fusion. </a:t>
            </a:r>
          </a:p>
          <a:p>
            <a:r>
              <a:rPr lang="en-US" dirty="0" smtClean="0"/>
              <a:t>Allow the compound to be adjusted to the process.</a:t>
            </a:r>
          </a:p>
          <a:p>
            <a:r>
              <a:rPr lang="en-US" dirty="0" smtClean="0"/>
              <a:t>The keys to better rigid PVC products and processing.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26430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Rigid PVC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057400"/>
            <a:ext cx="7010400" cy="4018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 smtClean="0"/>
              <a:t>Most rigid PVC properties are affected in one way or another by the lubricant system.   </a:t>
            </a:r>
          </a:p>
          <a:p>
            <a:pPr>
              <a:lnSpc>
                <a:spcPct val="80000"/>
              </a:lnSpc>
            </a:pPr>
            <a:endParaRPr lang="en-US" altLang="en-US" sz="3200" dirty="0" smtClean="0"/>
          </a:p>
          <a:p>
            <a:pPr>
              <a:lnSpc>
                <a:spcPct val="80000"/>
              </a:lnSpc>
            </a:pPr>
            <a:r>
              <a:rPr lang="en-US" altLang="en-US" sz="3200" dirty="0" smtClean="0"/>
              <a:t>Getting and keeping things right is a constant balancing act.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207" y="6077401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20285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Poly Vinyl Chloride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752600"/>
            <a:ext cx="7010400" cy="472069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Rigid PVC has great properties</a:t>
            </a:r>
          </a:p>
          <a:p>
            <a:pPr lvl="1"/>
            <a:r>
              <a:rPr lang="en-US" altLang="en-US" sz="2400" dirty="0" smtClean="0"/>
              <a:t>Typical 7000+ psi tensile strength</a:t>
            </a:r>
          </a:p>
          <a:p>
            <a:pPr lvl="1"/>
            <a:r>
              <a:rPr lang="en-US" altLang="en-US" sz="2400" dirty="0" smtClean="0"/>
              <a:t>Excellent stiffness</a:t>
            </a:r>
          </a:p>
          <a:p>
            <a:pPr lvl="1"/>
            <a:r>
              <a:rPr lang="en-US" altLang="en-US" sz="2400" dirty="0" smtClean="0"/>
              <a:t>Excellent impact strength</a:t>
            </a:r>
          </a:p>
          <a:p>
            <a:pPr lvl="1"/>
            <a:r>
              <a:rPr lang="en-US" altLang="en-US" sz="2400" dirty="0" smtClean="0"/>
              <a:t>Very good weatherability</a:t>
            </a:r>
          </a:p>
          <a:p>
            <a:pPr lvl="1"/>
            <a:r>
              <a:rPr lang="en-US" altLang="en-US" sz="2400" dirty="0" smtClean="0"/>
              <a:t>Excellent cost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207" y="6108173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b="1" u="none" dirty="0" smtClean="0"/>
              <a:t>2016 AFPM Lubricants and Waxes Meeting        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25403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82133" y="228600"/>
            <a:ext cx="7704667" cy="1592341"/>
          </a:xfrm>
        </p:spPr>
        <p:txBody>
          <a:bodyPr/>
          <a:lstStyle/>
          <a:p>
            <a:r>
              <a:rPr lang="en-US" altLang="en-US" dirty="0" smtClean="0"/>
              <a:t>PVC Resin</a:t>
            </a:r>
          </a:p>
        </p:txBody>
      </p:sp>
      <p:pic>
        <p:nvPicPr>
          <p:cNvPr id="26628" name="Content Placeholder 6" descr="PVC Resin 2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532" y="1447800"/>
            <a:ext cx="7240268" cy="5012012"/>
          </a:xfrm>
        </p:spPr>
      </p:pic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7207" y="6290479"/>
            <a:ext cx="5314517" cy="3386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u="none" dirty="0" smtClean="0">
                <a:solidFill>
                  <a:schemeClr val="tx1"/>
                </a:solidFill>
                <a:latin typeface="+mn-lt"/>
              </a:rPr>
              <a:t>2016 AFPM Lubricants and Waxes Meeting        </a:t>
            </a:r>
          </a:p>
        </p:txBody>
      </p:sp>
    </p:spTree>
    <p:extLst>
      <p:ext uri="{BB962C8B-B14F-4D97-AF65-F5344CB8AC3E}">
        <p14:creationId xmlns:p14="http://schemas.microsoft.com/office/powerpoint/2010/main" val="14116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17862</TotalTime>
  <Words>1415</Words>
  <Application>Microsoft Office PowerPoint</Application>
  <PresentationFormat>On-screen Show (4:3)</PresentationFormat>
  <Paragraphs>340</Paragraphs>
  <Slides>50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Corbel</vt:lpstr>
      <vt:lpstr>Helvetica</vt:lpstr>
      <vt:lpstr>Tahoma</vt:lpstr>
      <vt:lpstr>Parallax</vt:lpstr>
      <vt:lpstr>PowerPoint Presentation</vt:lpstr>
      <vt:lpstr>PowerPoint Presentation</vt:lpstr>
      <vt:lpstr>PowerPoint Presentation</vt:lpstr>
      <vt:lpstr>Rigid PVC Lubricants</vt:lpstr>
      <vt:lpstr>  Rigid PVC Lubricants</vt:lpstr>
      <vt:lpstr>Rigid PVC Lubricants </vt:lpstr>
      <vt:lpstr>Rigid PVC</vt:lpstr>
      <vt:lpstr>Poly Vinyl Chloride</vt:lpstr>
      <vt:lpstr>PVC Resin</vt:lpstr>
      <vt:lpstr>PVC Compound</vt:lpstr>
      <vt:lpstr>Processing Rigid PVC</vt:lpstr>
      <vt:lpstr>PVC Processing</vt:lpstr>
      <vt:lpstr>Rigid PVC Fusion in Extrusion</vt:lpstr>
      <vt:lpstr>Effects of Fusion Levels on Physical Properties</vt:lpstr>
      <vt:lpstr>Extruder Energy Balance</vt:lpstr>
      <vt:lpstr>Typical Rigid PVC Pipe Formulation</vt:lpstr>
      <vt:lpstr>Plastic Pipe Institute’s TR-2 PVC Pipe Formulation</vt:lpstr>
      <vt:lpstr>Typical Rigid PVC Lubricant System</vt:lpstr>
      <vt:lpstr>Plastic Pipe Institute   TR-2  Part A.3 Paraffinic Hydrocarbon Wax Specification </vt:lpstr>
      <vt:lpstr>PowerPoint Presentation</vt:lpstr>
      <vt:lpstr>PowerPoint Presentation</vt:lpstr>
      <vt:lpstr>PowerPoint Presentation</vt:lpstr>
      <vt:lpstr>PowerPoint Presentation</vt:lpstr>
      <vt:lpstr>Typical Rigid PVC Lubricant System</vt:lpstr>
      <vt:lpstr>Rigid PVC Lubricants Product Options</vt:lpstr>
      <vt:lpstr>Fusion Characterization in the Lab </vt:lpstr>
      <vt:lpstr>Trial PVC Compound</vt:lpstr>
      <vt:lpstr> Paraffin Waxes </vt:lpstr>
      <vt:lpstr>Effect of Wax Molecule Size on Rheology</vt:lpstr>
      <vt:lpstr>PowerPoint Presentation</vt:lpstr>
      <vt:lpstr>PowerPoint Presentation</vt:lpstr>
      <vt:lpstr>Lubricants are  Mechanical Stabilizers</vt:lpstr>
      <vt:lpstr>Mechanical Stabilization of Rigid PVC</vt:lpstr>
      <vt:lpstr>Plastic Pipe Institute’s TR-2 PVC Pipe Formulation </vt:lpstr>
      <vt:lpstr>PPI PVC Pipe Range Composition  Lubrication Limits</vt:lpstr>
      <vt:lpstr>Mechanical Stabilization of Rigid PVC</vt:lpstr>
      <vt:lpstr>Rigid PVC – Higher Stabilizer</vt:lpstr>
      <vt:lpstr>Rigid PVC – Lower Stabilizer</vt:lpstr>
      <vt:lpstr>Rigid PVC – Lubricants Only</vt:lpstr>
      <vt:lpstr>Reducing Tin Stabilizer</vt:lpstr>
      <vt:lpstr>Mechanical Stabilization of Rigid PVC Color Development</vt:lpstr>
      <vt:lpstr>Mechanical Stabilization of Rigid PVC Color Development</vt:lpstr>
      <vt:lpstr>Conclusions</vt:lpstr>
      <vt:lpstr>Conclusions</vt:lpstr>
      <vt:lpstr>Conclusions</vt:lpstr>
      <vt:lpstr>Conclusions</vt:lpstr>
      <vt:lpstr>Conclusions</vt:lpstr>
      <vt:lpstr>References</vt:lpstr>
      <vt:lpstr>PowerPoint Presentation</vt:lpstr>
      <vt:lpstr>PowerPoint Presentation</vt:lpstr>
    </vt:vector>
  </TitlesOfParts>
  <Company>Beveridge Seay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Beveridge Seay</dc:creator>
  <cp:lastModifiedBy>Tom Pedersen</cp:lastModifiedBy>
  <cp:revision>326</cp:revision>
  <cp:lastPrinted>2012-05-18T14:29:55Z</cp:lastPrinted>
  <dcterms:created xsi:type="dcterms:W3CDTF">2003-02-11T16:05:02Z</dcterms:created>
  <dcterms:modified xsi:type="dcterms:W3CDTF">2017-02-02T14:23:50Z</dcterms:modified>
  <cp:contentStatus/>
</cp:coreProperties>
</file>